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1" r:id="rId14"/>
    <p:sldId id="292" r:id="rId15"/>
    <p:sldId id="293" r:id="rId16"/>
    <p:sldId id="294" r:id="rId17"/>
    <p:sldId id="295" r:id="rId18"/>
    <p:sldId id="268" r:id="rId19"/>
    <p:sldId id="269" r:id="rId20"/>
    <p:sldId id="271" r:id="rId21"/>
    <p:sldId id="270" r:id="rId22"/>
    <p:sldId id="272" r:id="rId23"/>
    <p:sldId id="322" r:id="rId24"/>
    <p:sldId id="321" r:id="rId25"/>
    <p:sldId id="273" r:id="rId26"/>
    <p:sldId id="320" r:id="rId27"/>
    <p:sldId id="314" r:id="rId28"/>
    <p:sldId id="315" r:id="rId29"/>
    <p:sldId id="316" r:id="rId30"/>
    <p:sldId id="325" r:id="rId31"/>
    <p:sldId id="324" r:id="rId32"/>
    <p:sldId id="274" r:id="rId33"/>
    <p:sldId id="317" r:id="rId34"/>
    <p:sldId id="318" r:id="rId35"/>
    <p:sldId id="319" r:id="rId36"/>
    <p:sldId id="275" r:id="rId37"/>
    <p:sldId id="276" r:id="rId38"/>
    <p:sldId id="277" r:id="rId39"/>
    <p:sldId id="278" r:id="rId40"/>
    <p:sldId id="279" r:id="rId41"/>
    <p:sldId id="290" r:id="rId42"/>
    <p:sldId id="280" r:id="rId43"/>
    <p:sldId id="281" r:id="rId44"/>
    <p:sldId id="282" r:id="rId45"/>
    <p:sldId id="283" r:id="rId46"/>
    <p:sldId id="284" r:id="rId47"/>
    <p:sldId id="285" r:id="rId48"/>
    <p:sldId id="287" r:id="rId49"/>
    <p:sldId id="286" r:id="rId50"/>
    <p:sldId id="288" r:id="rId51"/>
    <p:sldId id="289" r:id="rId52"/>
    <p:sldId id="296" r:id="rId53"/>
    <p:sldId id="297" r:id="rId54"/>
    <p:sldId id="326" r:id="rId55"/>
    <p:sldId id="327" r:id="rId56"/>
    <p:sldId id="298" r:id="rId57"/>
    <p:sldId id="299" r:id="rId58"/>
    <p:sldId id="300" r:id="rId59"/>
    <p:sldId id="302" r:id="rId60"/>
    <p:sldId id="304" r:id="rId61"/>
    <p:sldId id="305" r:id="rId62"/>
    <p:sldId id="306" r:id="rId63"/>
    <p:sldId id="307" r:id="rId64"/>
    <p:sldId id="309" r:id="rId65"/>
    <p:sldId id="308" r:id="rId66"/>
    <p:sldId id="311" r:id="rId67"/>
    <p:sldId id="310" r:id="rId68"/>
    <p:sldId id="323" r:id="rId69"/>
    <p:sldId id="313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1C5"/>
    <a:srgbClr val="F2CD70"/>
    <a:srgbClr val="1EE2E2"/>
    <a:srgbClr val="2FB1C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UniBudget2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 января 2025 года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Сумма, тыс. рублей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43000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1 января 2026 года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trendline>
            <c:trendlineType val="linear"/>
          </c:trendline>
          <c:cat>
            <c:strRef>
              <c:f>Лист1!$A$2</c:f>
              <c:strCache>
                <c:ptCount val="1"/>
                <c:pt idx="0">
                  <c:v>Сумма, тыс. рублей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28600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1 января 2027 года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Сумма, тыс. рублей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14200</c:v>
                </c:pt>
              </c:numCache>
            </c:numRef>
          </c:val>
        </c:ser>
        <c:axId val="163335552"/>
        <c:axId val="179319936"/>
      </c:barChart>
      <c:catAx>
        <c:axId val="163335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319936"/>
        <c:crosses val="autoZero"/>
        <c:auto val="1"/>
        <c:lblAlgn val="ctr"/>
        <c:lblOffset val="100"/>
      </c:catAx>
      <c:valAx>
        <c:axId val="179319936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335552"/>
        <c:crosses val="autoZero"/>
        <c:crossBetween val="between"/>
      </c:valAx>
    </c:plotArea>
    <c:legend>
      <c:legendPos val="r"/>
      <c:legendEntry>
        <c:idx val="3"/>
        <c:delete val="1"/>
      </c:legendEntry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"/>
          <c:y val="6.0724076485504763E-2"/>
          <c:w val="1"/>
          <c:h val="0.452770757658830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explosion val="18"/>
          <c:dPt>
            <c:idx val="0"/>
            <c:bubble3D val="1"/>
            <c:explosion val="1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c:spPr>
          </c:dPt>
          <c:dPt>
            <c:idx val="1"/>
            <c:explosion val="20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</c:dPt>
          <c:cat>
            <c:strRef>
              <c:f>Лист1!$A$2:$A$4</c:f>
              <c:strCache>
                <c:ptCount val="3"/>
                <c:pt idx="0">
                  <c:v>На повышение заработной платы работникам библиотек 7 647,0  тыс. рублей</c:v>
                </c:pt>
                <c:pt idx="1">
                  <c:v>На повышение заработной платы работникам музеев 807,4 тыс. рублей</c:v>
                </c:pt>
                <c:pt idx="2">
                  <c:v>На повышение заработной платы работникам клубов 7 377,9 тыс. рублей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7647</c:v>
                </c:pt>
                <c:pt idx="1">
                  <c:v>807.4</c:v>
                </c:pt>
                <c:pt idx="2">
                  <c:v>7377.9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4.3252935620616814E-2"/>
          <c:y val="0.68190637547117861"/>
          <c:w val="0.95524360311979128"/>
          <c:h val="0.20885608599034491"/>
        </c:manualLayout>
      </c:layout>
      <c:txPr>
        <a:bodyPr/>
        <a:lstStyle/>
        <a:p>
          <a:pPr>
            <a:defRPr b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scene3d>
      <a:camera prst="orthographicFront"/>
      <a:lightRig rig="threePt" dir="t"/>
    </a:scene3d>
    <a:sp3d prstMaterial="softEdge">
      <a:bevelB w="165100" prst="coolSlan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8.9166666666667699E-2"/>
          <c:y val="2.9659708384497212E-3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22770926316718401"/>
          <c:w val="0.60295144356955643"/>
          <c:h val="0.71937979113431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1.6929571303587333E-2"/>
                  <c:y val="1.4590885361137247E-3"/>
                </c:manualLayout>
              </c:layout>
              <c:showVal val="1"/>
            </c:dLbl>
            <c:dLbl>
              <c:idx val="1"/>
              <c:layout>
                <c:manualLayout>
                  <c:x val="-6.3549868766403636E-3"/>
                  <c:y val="-1.9309600664701127E-2"/>
                </c:manualLayout>
              </c:layout>
              <c:showVal val="1"/>
            </c:dLbl>
            <c:dLbl>
              <c:idx val="2"/>
              <c:layout>
                <c:manualLayout>
                  <c:x val="0.17919892825896763"/>
                  <c:y val="-3.6309475665620219E-2"/>
                </c:manualLayout>
              </c:layout>
              <c:showVal val="1"/>
            </c:dLbl>
            <c:dLbl>
              <c:idx val="3"/>
              <c:layout>
                <c:manualLayout>
                  <c:x val="-2.0546587926509201E-2"/>
                  <c:y val="5.0941721016757304E-3"/>
                </c:manualLayout>
              </c:layout>
              <c:showVal val="1"/>
            </c:dLbl>
            <c:dLbl>
              <c:idx val="4"/>
              <c:layout>
                <c:manualLayout>
                  <c:x val="-1.7345144356955385E-2"/>
                  <c:y val="1.4590885361137247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Пенсионное обеспечение  9 855,8 тыс. рублей</c:v>
                </c:pt>
                <c:pt idx="1">
                  <c:v>Социальное обслуживание населения 337 738,4 тыс. рублей</c:v>
                </c:pt>
                <c:pt idx="2">
                  <c:v>Социальное обеспечение населения 777 707,0 тыс. рублей</c:v>
                </c:pt>
                <c:pt idx="3">
                  <c:v>Охрана семьи и детства 230 169,0 тыс. рублей</c:v>
                </c:pt>
                <c:pt idx="4">
                  <c:v>Другие вопросы в области социальной политики                                   54 872,3 тыс. рублей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0.70000000000000062</c:v>
                </c:pt>
                <c:pt idx="1">
                  <c:v>24</c:v>
                </c:pt>
                <c:pt idx="2">
                  <c:v>55.1</c:v>
                </c:pt>
                <c:pt idx="3">
                  <c:v>16.3</c:v>
                </c:pt>
                <c:pt idx="4">
                  <c:v>3.9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49166666666666975"/>
          <c:y val="3.0103974453885612E-2"/>
          <c:w val="0.5"/>
          <c:h val="0.90372267483327362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Бюджет!$F$17</c:f>
              <c:strCache>
                <c:ptCount val="1"/>
                <c:pt idx="0">
                  <c:v>тыс.рублей</c:v>
                </c:pt>
              </c:strCache>
            </c:strRef>
          </c:tx>
          <c:spPr>
            <a:solidFill>
              <a:schemeClr val="bg2">
                <a:lumMod val="50000"/>
                <a:alpha val="83000"/>
              </a:schemeClr>
            </a:solidFill>
          </c:spPr>
          <c:dLbls>
            <c:dLbl>
              <c:idx val="0"/>
              <c:layout>
                <c:manualLayout>
                  <c:x val="4.4092323075213942E-2"/>
                  <c:y val="-0.4166247609914692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1159253910059376E-2"/>
                  <c:y val="-0.2813900307373254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2.6945394270321166E-2"/>
                  <c:y val="-0.2813900307373254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Бюджет!$G$16:$I$16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Бюджет!$G$17:$I$17</c:f>
              <c:numCache>
                <c:formatCode>#,##0.0</c:formatCode>
                <c:ptCount val="3"/>
                <c:pt idx="0">
                  <c:v>190546.2</c:v>
                </c:pt>
                <c:pt idx="1">
                  <c:v>96153.5</c:v>
                </c:pt>
                <c:pt idx="2">
                  <c:v>96153.5</c:v>
                </c:pt>
              </c:numCache>
            </c:numRef>
          </c:val>
        </c:ser>
        <c:shape val="box"/>
        <c:axId val="88865792"/>
        <c:axId val="118227712"/>
        <c:axId val="0"/>
      </c:bar3DChart>
      <c:catAx>
        <c:axId val="88865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227712"/>
        <c:crosses val="autoZero"/>
        <c:auto val="1"/>
        <c:lblAlgn val="ctr"/>
        <c:lblOffset val="100"/>
      </c:catAx>
      <c:valAx>
        <c:axId val="11822771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88657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554971258337701"/>
          <c:y val="3.6876019623550645E-2"/>
          <c:w val="0.19743451002014878"/>
          <c:h val="6.6060886022410822E-2"/>
        </c:manualLayout>
      </c:layout>
    </c:legend>
    <c:plotVisOnly val="1"/>
  </c:chart>
  <c:txPr>
    <a:bodyPr/>
    <a:lstStyle/>
    <a:p>
      <a:pPr>
        <a:defRPr sz="1200" b="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4.3333333333333876E-2"/>
          <c:y val="5.3540678019902546E-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0.1173186789151356"/>
                  <c:y val="-7.4506106464361108E-2"/>
                </c:manualLayout>
              </c:layout>
              <c:showVal val="1"/>
            </c:dLbl>
            <c:dLbl>
              <c:idx val="1"/>
              <c:layout>
                <c:manualLayout>
                  <c:x val="5.7513888888888913E-2"/>
                  <c:y val="-4.0571384925484469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бюджета Белокалитвинского района, без учета межбюджетных трансфертов, предоставляемых бюджетам поселений                    4 020 326,3 тыс. рублей</c:v>
                </c:pt>
                <c:pt idx="1">
                  <c:v>Межбюджетные трансферты 424 753,3 тыс. рублей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90.4</c:v>
                </c:pt>
                <c:pt idx="1">
                  <c:v>9.6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4837784339457594"/>
          <c:y val="7.0003630548987117E-2"/>
          <c:w val="0.34328882327209104"/>
          <c:h val="0.8763540162204202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(тыс.рублей)</a:t>
            </a:r>
          </a:p>
        </c:rich>
      </c:tx>
      <c:layout>
        <c:manualLayout>
          <c:xMode val="edge"/>
          <c:yMode val="edge"/>
          <c:x val="0.12697518072379904"/>
          <c:y val="0"/>
        </c:manualLayout>
      </c:layout>
    </c:title>
    <c:plotArea>
      <c:layout>
        <c:manualLayout>
          <c:layoutTarget val="inner"/>
          <c:xMode val="edge"/>
          <c:yMode val="edge"/>
          <c:x val="8.1717885004647217E-2"/>
          <c:y val="9.8849619488300719E-2"/>
          <c:w val="0.37558101042070302"/>
          <c:h val="0.880970124746819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 (тыс.рублей)</c:v>
                </c:pt>
              </c:strCache>
            </c:strRef>
          </c:tx>
          <c:dPt>
            <c:idx val="5"/>
            <c:spPr>
              <a:solidFill>
                <a:schemeClr val="accent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2.9266621685214742E-2"/>
                  <c:y val="6.8457677607437414E-2"/>
                </c:manualLayout>
              </c:layout>
              <c:showVal val="1"/>
            </c:dLbl>
            <c:dLbl>
              <c:idx val="1"/>
              <c:layout>
                <c:manualLayout>
                  <c:x val="1.002976859843036E-2"/>
                  <c:y val="4.0647060568309745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224805930558727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НДФЛ- 68,3%</c:v>
                </c:pt>
                <c:pt idx="1">
                  <c:v>Акцизы- 7,2%</c:v>
                </c:pt>
                <c:pt idx="2">
                  <c:v>Налоги на совокупный доход - 8,2%</c:v>
                </c:pt>
                <c:pt idx="3">
                  <c:v>Транспортный налог - 2,2%</c:v>
                </c:pt>
                <c:pt idx="4">
                  <c:v>Госпошлина - 2,5%</c:v>
                </c:pt>
                <c:pt idx="5">
                  <c:v>Неналоговые доходы - 9,4%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440474.9</c:v>
                </c:pt>
                <c:pt idx="1">
                  <c:v>46731</c:v>
                </c:pt>
                <c:pt idx="2">
                  <c:v>52938.1</c:v>
                </c:pt>
                <c:pt idx="3">
                  <c:v>28196</c:v>
                </c:pt>
                <c:pt idx="4">
                  <c:v>15907.8</c:v>
                </c:pt>
                <c:pt idx="5">
                  <c:v>60781.2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44773403237681675"/>
          <c:y val="0.11504493682149847"/>
          <c:w val="0.54329803750619843"/>
          <c:h val="0.87548623293418293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146071464970369"/>
          <c:y val="8.7395625632239723E-2"/>
          <c:w val="0.65277836438742864"/>
          <c:h val="0.6929781924815426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318977.90000000002</c:v>
                </c:pt>
                <c:pt idx="1">
                  <c:v>381562.9</c:v>
                </c:pt>
                <c:pt idx="2">
                  <c:v>393337.7</c:v>
                </c:pt>
                <c:pt idx="3">
                  <c:v>440474.9</c:v>
                </c:pt>
                <c:pt idx="4">
                  <c:v>445683.1</c:v>
                </c:pt>
                <c:pt idx="5">
                  <c:v>472995.3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Совокупный доход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48797.599999999999</c:v>
                </c:pt>
                <c:pt idx="1">
                  <c:v>57369.7</c:v>
                </c:pt>
                <c:pt idx="2">
                  <c:v>51498</c:v>
                </c:pt>
                <c:pt idx="3">
                  <c:v>52938.1</c:v>
                </c:pt>
                <c:pt idx="4">
                  <c:v>55471.1</c:v>
                </c:pt>
                <c:pt idx="5">
                  <c:v>59208.5</c:v>
                </c:pt>
              </c:numCache>
            </c:numRef>
          </c:val>
        </c:ser>
        <c:marker val="1"/>
        <c:axId val="183212288"/>
        <c:axId val="183214080"/>
      </c:lineChart>
      <c:catAx>
        <c:axId val="183212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214080"/>
        <c:crosses val="autoZero"/>
        <c:auto val="1"/>
        <c:lblAlgn val="ctr"/>
        <c:lblOffset val="100"/>
      </c:catAx>
      <c:valAx>
        <c:axId val="1832140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21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549349429494063"/>
          <c:y val="0.34505815143346646"/>
          <c:w val="0.21576092096286933"/>
          <c:h val="0.47232909793648986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146071464970369"/>
          <c:y val="8.7395625632239723E-2"/>
          <c:w val="0.65277836438742864"/>
          <c:h val="0.6929781924815429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38334.699999999997</c:v>
                </c:pt>
                <c:pt idx="1">
                  <c:v>45547.8</c:v>
                </c:pt>
                <c:pt idx="2">
                  <c:v>41048.699999999997</c:v>
                </c:pt>
                <c:pt idx="3">
                  <c:v>46731</c:v>
                </c:pt>
                <c:pt idx="4">
                  <c:v>47719.8</c:v>
                </c:pt>
                <c:pt idx="5">
                  <c:v>50001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Транспортный налог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27274.400000000001</c:v>
                </c:pt>
                <c:pt idx="1">
                  <c:v>28596.7</c:v>
                </c:pt>
                <c:pt idx="2">
                  <c:v>28361.1</c:v>
                </c:pt>
                <c:pt idx="3">
                  <c:v>28196</c:v>
                </c:pt>
                <c:pt idx="4">
                  <c:v>27534.9</c:v>
                </c:pt>
                <c:pt idx="5">
                  <c:v>26889.3</c:v>
                </c:pt>
              </c:numCache>
            </c:numRef>
          </c:val>
        </c:ser>
        <c:marker val="1"/>
        <c:axId val="184029952"/>
        <c:axId val="184031488"/>
      </c:lineChart>
      <c:catAx>
        <c:axId val="184029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4031488"/>
        <c:crosses val="autoZero"/>
        <c:auto val="1"/>
        <c:lblAlgn val="ctr"/>
        <c:lblOffset val="100"/>
      </c:catAx>
      <c:valAx>
        <c:axId val="1840314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4029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549349429494063"/>
          <c:y val="0.34505815143346646"/>
          <c:w val="0.21576092096286939"/>
          <c:h val="0.47232909793648997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30334542718394325"/>
          <c:y val="6.1083998796881693E-2"/>
          <c:w val="0.68156407782055439"/>
          <c:h val="0.790909411149443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сфера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1863961855478002E-2"/>
                  <c:y val="-1.2905070168355424E-2"/>
                </c:manualLayout>
              </c:layout>
              <c:showVal val="1"/>
            </c:dLbl>
            <c:dLbl>
              <c:idx val="1"/>
              <c:layout>
                <c:manualLayout>
                  <c:x val="2.0406364398446078E-2"/>
                  <c:y val="-2.1508450280592107E-2"/>
                </c:manualLayout>
              </c:layout>
              <c:showVal val="1"/>
            </c:dLbl>
            <c:dLbl>
              <c:idx val="2"/>
              <c:layout>
                <c:manualLayout>
                  <c:x val="3.4982338968764806E-2"/>
                  <c:y val="-1.720676022447368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81.900000000000006</c:v>
                </c:pt>
                <c:pt idx="1">
                  <c:v>84.1</c:v>
                </c:pt>
                <c:pt idx="2">
                  <c:v>84.9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расходы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3.3524741511732868E-2"/>
                  <c:y val="-4.73189293330556E-2"/>
                </c:manualLayout>
              </c:layout>
              <c:showVal val="1"/>
            </c:dLbl>
            <c:dLbl>
              <c:idx val="1"/>
              <c:layout>
                <c:manualLayout>
                  <c:x val="2.3321559312509867E-2"/>
                  <c:y val="-3.8715210505066121E-2"/>
                </c:manualLayout>
              </c:layout>
              <c:showVal val="1"/>
            </c:dLbl>
            <c:dLbl>
              <c:idx val="2"/>
              <c:layout>
                <c:manualLayout>
                  <c:x val="3.0609546597669443E-2"/>
                  <c:y val="-4.731859061730293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18.100000000000001</c:v>
                </c:pt>
                <c:pt idx="1">
                  <c:v>15.9</c:v>
                </c:pt>
                <c:pt idx="2">
                  <c:v>15.1</c:v>
                </c:pt>
              </c:numCache>
            </c:numRef>
          </c:val>
        </c:ser>
        <c:shape val="box"/>
        <c:axId val="183256576"/>
        <c:axId val="183258112"/>
        <c:axId val="0"/>
      </c:bar3DChart>
      <c:catAx>
        <c:axId val="1832565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258112"/>
        <c:crosses val="autoZero"/>
        <c:auto val="1"/>
        <c:lblAlgn val="ctr"/>
        <c:lblOffset val="100"/>
      </c:catAx>
      <c:valAx>
        <c:axId val="183258112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256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5607196078305349E-2"/>
          <c:y val="0.72995683406451395"/>
          <c:w val="0.21854582239720224"/>
          <c:h val="0.20761026552605291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тыс</a:t>
            </a:r>
            <a:r>
              <a:rPr lang="ru-RU" dirty="0"/>
              <a:t>. рублей</a:t>
            </a:r>
          </a:p>
        </c:rich>
      </c:tx>
      <c:layout>
        <c:manualLayout>
          <c:xMode val="edge"/>
          <c:yMode val="edge"/>
          <c:x val="9.1543722112547576E-3"/>
          <c:y val="1.8749999999999999E-2"/>
        </c:manualLayout>
      </c:layout>
    </c:title>
    <c:plotArea>
      <c:layout>
        <c:manualLayout>
          <c:layoutTarget val="inner"/>
          <c:xMode val="edge"/>
          <c:yMode val="edge"/>
          <c:x val="9.0445790923515609E-3"/>
          <c:y val="4.0262240497165709E-2"/>
          <c:w val="0.58421554934605746"/>
          <c:h val="0.9597377595028342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explosion val="25"/>
          <c:dPt>
            <c:idx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0.19161829824697349"/>
                  <c:y val="-4.7595457780177167E-2"/>
                </c:manualLayout>
              </c:layout>
              <c:showVal val="1"/>
            </c:dLbl>
            <c:dLbl>
              <c:idx val="1"/>
              <c:layout>
                <c:manualLayout>
                  <c:x val="-0.11855230371228592"/>
                  <c:y val="3.2074366273220654E-2"/>
                </c:manualLayout>
              </c:layout>
              <c:showVal val="1"/>
            </c:dLbl>
            <c:dLbl>
              <c:idx val="2"/>
              <c:layout>
                <c:manualLayout>
                  <c:x val="6.8731392123564231E-2"/>
                  <c:y val="-1.5087819930799243E-4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Социальные 88,2%</c:v>
                </c:pt>
                <c:pt idx="1">
                  <c:v>Инфраструктурные 11,0%</c:v>
                </c:pt>
                <c:pt idx="2">
                  <c:v>Экономические 0,8%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3685586.4</c:v>
                </c:pt>
                <c:pt idx="1">
                  <c:v>458121.6</c:v>
                </c:pt>
                <c:pt idx="2">
                  <c:v>32953.800000000003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9748382658337162"/>
          <c:y val="0.14597883858267888"/>
          <c:w val="0.39347159432428208"/>
          <c:h val="0.42629232283464841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процент %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1.2573388699788413E-2"/>
          <c:y val="1.9591686624638303E-2"/>
        </c:manualLayout>
      </c:layout>
    </c:title>
    <c:plotArea>
      <c:layout>
        <c:manualLayout>
          <c:layoutTarget val="inner"/>
          <c:xMode val="edge"/>
          <c:yMode val="edge"/>
          <c:x val="9.1928236440531719E-2"/>
          <c:y val="1.8854781364706155E-2"/>
          <c:w val="0.37236439628678775"/>
          <c:h val="0.9794153295607936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5.5913587148432482E-2"/>
                  <c:y val="-0.10100939403271485"/>
                </c:manualLayout>
              </c:layout>
              <c:showVal val="1"/>
            </c:dLbl>
            <c:dLbl>
              <c:idx val="1"/>
              <c:layout>
                <c:manualLayout>
                  <c:x val="-9.1755630192299625E-2"/>
                  <c:y val="8.4847890987481633E-2"/>
                </c:manualLayout>
              </c:layout>
              <c:showVal val="1"/>
            </c:dLbl>
            <c:dLbl>
              <c:idx val="2"/>
              <c:layout>
                <c:manualLayout>
                  <c:x val="-5.3046223704922561E-2"/>
                  <c:y val="-9.6969018271406346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8.894521377723596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Дошкольное образование - 573 402,3 тыс. рублей  - 27,5%</c:v>
                </c:pt>
                <c:pt idx="1">
                  <c:v>Общее образование- 1 223 044,1 тыс. рублей - 58,6%</c:v>
                </c:pt>
                <c:pt idx="2">
                  <c:v>Дополнительное образование - 210 606,6 тыс. рублей - 10,1%</c:v>
                </c:pt>
                <c:pt idx="3">
                  <c:v>Другие вопросы в области образования -                                      78 430,5 тыс. рублей - 3,8%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27.5</c:v>
                </c:pt>
                <c:pt idx="1">
                  <c:v>58.6</c:v>
                </c:pt>
                <c:pt idx="2">
                  <c:v>10.1</c:v>
                </c:pt>
                <c:pt idx="3">
                  <c:v>3.8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5897152866144247"/>
          <c:y val="0.13831224278395254"/>
          <c:w val="0.53227138533842566"/>
          <c:h val="0.81516680707237554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view3D>
      <c:perspective val="30"/>
    </c:view3D>
    <c:plotArea>
      <c:layout>
        <c:manualLayout>
          <c:layoutTarget val="inner"/>
          <c:xMode val="edge"/>
          <c:yMode val="edge"/>
          <c:x val="1.0602580927384121E-3"/>
          <c:y val="2.5863661865838869E-2"/>
          <c:w val="0.64077143482066334"/>
          <c:h val="0.8077230998490655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Дошкольные организации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-5.8072615923009913E-2"/>
                  <c:y val="0.1374754092307717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2989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132874015748602E-2"/>
                  <c:y val="0.17523883756084077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3</a:t>
                    </a:r>
                    <a:r>
                      <a:rPr lang="ru-RU" sz="2000" baseline="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1</a:t>
                    </a:r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63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1116032370953683E-2"/>
                  <c:y val="0.17258606743870739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3163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3479658792650745E-2"/>
                  <c:y val="0.17737996144191731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3163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Franklin Gothic Demi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3641</c:v>
                </c:pt>
                <c:pt idx="1">
                  <c:v>3958</c:v>
                </c:pt>
                <c:pt idx="2">
                  <c:v>4112</c:v>
                </c:pt>
                <c:pt idx="3">
                  <c:v>4135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Общеобразовательные организации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590513991089834E-3"/>
                  <c:y val="-1.3158263109269575E-3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Franklin Gothic Demi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8 884</a:t>
                    </a:r>
                    <a:endParaRPr lang="en-US" sz="24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534135193273904E-3"/>
                  <c:y val="-1.0308534010352761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Franklin Gothic Demi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9 042</a:t>
                    </a:r>
                    <a:endParaRPr lang="en-US" sz="24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432445816624841E-3"/>
                  <c:y val="-8.9578351096255247E-3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Franklin Gothic Demi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8 992</a:t>
                    </a:r>
                    <a:endParaRPr lang="en-US" sz="24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527340332458464E-3"/>
                  <c:y val="-1.1566945353919061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Franklin Gothic Demi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8 992</a:t>
                    </a:r>
                    <a:endParaRPr lang="en-US" sz="24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3">
                        <a:lumMod val="75000"/>
                      </a:schemeClr>
                    </a:solidFill>
                    <a:latin typeface="Franklin Gothic Demi" pitchFamily="34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9221</c:v>
                </c:pt>
                <c:pt idx="1">
                  <c:v>9354</c:v>
                </c:pt>
                <c:pt idx="2">
                  <c:v>9473</c:v>
                </c:pt>
                <c:pt idx="3">
                  <c:v>9473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-8.2143372703412168E-2"/>
                  <c:y val="9.7698870016495742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7 373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31463254593239E-2"/>
                  <c:y val="9.9638946544328727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7 373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613845144356877E-2"/>
                  <c:y val="0.1099449057217752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7 373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307086614173492E-2"/>
                  <c:y val="9.4125461257608012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7 373</a:t>
                    </a:r>
                    <a:endParaRPr lang="en-US" sz="20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Franklin Gothic Demi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#,##0</c:formatCode>
                <c:ptCount val="4"/>
                <c:pt idx="0">
                  <c:v>7016</c:v>
                </c:pt>
                <c:pt idx="1">
                  <c:v>7016</c:v>
                </c:pt>
                <c:pt idx="2">
                  <c:v>7016</c:v>
                </c:pt>
                <c:pt idx="3">
                  <c:v>7016</c:v>
                </c:pt>
              </c:numCache>
            </c:numRef>
          </c:val>
        </c:ser>
        <c:shape val="cylinder"/>
        <c:axId val="166416384"/>
        <c:axId val="166417920"/>
        <c:axId val="163851776"/>
      </c:bar3DChart>
      <c:catAx>
        <c:axId val="166416384"/>
        <c:scaling>
          <c:orientation val="minMax"/>
        </c:scaling>
        <c:delete val="1"/>
        <c:axPos val="b"/>
        <c:numFmt formatCode="General" sourceLinked="0"/>
        <c:tickLblPos val="none"/>
        <c:crossAx val="166417920"/>
        <c:crosses val="autoZero"/>
        <c:auto val="1"/>
        <c:lblAlgn val="ctr"/>
        <c:lblOffset val="100"/>
      </c:catAx>
      <c:valAx>
        <c:axId val="166417920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166416384"/>
        <c:crosses val="autoZero"/>
        <c:crossBetween val="between"/>
      </c:valAx>
      <c:serAx>
        <c:axId val="163851776"/>
        <c:scaling>
          <c:orientation val="minMax"/>
        </c:scaling>
        <c:delete val="1"/>
        <c:axPos val="b"/>
        <c:tickLblPos val="none"/>
        <c:crossAx val="166417920"/>
        <c:crosses val="autoZero"/>
      </c:serAx>
    </c:plotArea>
    <c:legend>
      <c:legendPos val="r"/>
      <c:legendEntry>
        <c:idx val="0"/>
        <c:txPr>
          <a:bodyPr/>
          <a:lstStyle/>
          <a:p>
            <a:pPr>
              <a:defRPr sz="2400" b="1" baseline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 baseline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 baseline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22484689413824"/>
          <c:y val="6.5742207274542094E-2"/>
          <c:w val="0.40538626421697316"/>
          <c:h val="0.67082849535409395"/>
        </c:manualLayout>
      </c:layout>
      <c:txPr>
        <a:bodyPr/>
        <a:lstStyle/>
        <a:p>
          <a:pPr>
            <a:defRPr sz="2400" b="1" baseline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10613702974628265"/>
          <c:y val="0"/>
          <c:w val="0.37953285081623461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FFC000"/>
              </a:solidFill>
            </c:spPr>
          </c:dPt>
          <c:dLbls>
            <c:dLbl>
              <c:idx val="3"/>
              <c:layout>
                <c:manualLayout>
                  <c:x val="-5.0940726159230114E-2"/>
                  <c:y val="-0.13577970655446106"/>
                </c:manualLayout>
              </c:layout>
              <c:showVal val="1"/>
            </c:dLbl>
            <c:dLbl>
              <c:idx val="4"/>
              <c:layout>
                <c:manualLayout>
                  <c:x val="4.3010451652639933E-3"/>
                  <c:y val="-5.25248848970119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12,5%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Обеспечение деятельности библиотек - 52 382,7 тыс. рублей - 44,8%</c:v>
                </c:pt>
                <c:pt idx="1">
                  <c:v>Обеспечение деятельности музея -      7 224,5 тыс. рублей - 6,2%</c:v>
                </c:pt>
                <c:pt idx="2">
                  <c:v>Обеспечение деятельности клубов -     42 112,3 тыс. рублей - 36,0%</c:v>
                </c:pt>
                <c:pt idx="3">
                  <c:v>Расходы на мероприятия в области культуры - 645,6 тыс. рублей - 0,5%</c:v>
                </c:pt>
                <c:pt idx="4">
                  <c:v>Другие расходы в области культуры - 14 598,1 тыс. рублей - 12,5%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0.44800000000000001</c:v>
                </c:pt>
                <c:pt idx="1">
                  <c:v>6.2000000000000034E-2</c:v>
                </c:pt>
                <c:pt idx="2">
                  <c:v>0.36000000000000032</c:v>
                </c:pt>
                <c:pt idx="3">
                  <c:v>5.0000000000000105E-3</c:v>
                </c:pt>
                <c:pt idx="4" formatCode="0.00%">
                  <c:v>0.125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823709536308165"/>
          <c:y val="4.5383600273854782E-2"/>
          <c:w val="0.41300579615048238"/>
          <c:h val="0.90809544958247745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3AC72-103E-4359-A729-A0C3409538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98CF20-9C0C-45A3-BEEA-74939EADDA44}" type="pres">
      <dgm:prSet presAssocID="{DC43AC72-103E-4359-A729-A0C3409538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9D22EA1-82CB-4805-B432-136315C3D8A2}" type="presOf" srcId="{DC43AC72-103E-4359-A729-A0C3409538D9}" destId="{FD98CF20-9C0C-45A3-BEEA-74939EADDA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F7FF8-A8F2-471F-9C4A-F7F4BBE0F41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831DB8-AA68-4686-94A7-602A637912D8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Горняцкое с.п.</a:t>
          </a:r>
          <a:endParaRPr lang="ru-RU" sz="1600" dirty="0">
            <a:latin typeface="Arial Black" pitchFamily="34" charset="0"/>
          </a:endParaRPr>
        </a:p>
      </dgm:t>
    </dgm:pt>
    <dgm:pt modelId="{65BEDF16-B56E-439C-922B-45B53E0AB8ED}" type="parTrans" cxnId="{725DACD4-EC73-4292-8C46-2D6A58AB00B8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907CAD9A-DFE9-457B-9401-E54EAB557BF7}" type="sibTrans" cxnId="{725DACD4-EC73-4292-8C46-2D6A58AB00B8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AF978CF8-9A97-41D9-B201-7BA8DC930A0C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50,0 тыс. рублей</a:t>
          </a:r>
          <a:endParaRPr lang="ru-RU" sz="1600" dirty="0">
            <a:latin typeface="Arial Black" pitchFamily="34" charset="0"/>
          </a:endParaRPr>
        </a:p>
      </dgm:t>
    </dgm:pt>
    <dgm:pt modelId="{75478D92-6646-40D5-B129-8977E3C7F6ED}" type="parTrans" cxnId="{3A3D796D-78BF-41ED-824A-F89715EE3C40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3A98A9D5-E58B-41FE-8637-891CA12EAA41}" type="sibTrans" cxnId="{3A3D796D-78BF-41ED-824A-F89715EE3C40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68D77C01-4722-4A3A-852A-9E842B4C57D8}">
      <dgm:prSet phldrT="[Текст]" custT="1"/>
      <dgm:spPr/>
      <dgm:t>
        <a:bodyPr/>
        <a:lstStyle/>
        <a:p>
          <a:r>
            <a:rPr lang="ru-RU" sz="1600" dirty="0" err="1" smtClean="0">
              <a:latin typeface="Arial Black" pitchFamily="34" charset="0"/>
            </a:rPr>
            <a:t>Коксовское</a:t>
          </a:r>
          <a:r>
            <a:rPr lang="ru-RU" sz="1600" dirty="0" smtClean="0">
              <a:latin typeface="Arial Black" pitchFamily="34" charset="0"/>
            </a:rPr>
            <a:t> с.п.</a:t>
          </a:r>
          <a:endParaRPr lang="ru-RU" sz="1600" dirty="0">
            <a:latin typeface="Arial Black" pitchFamily="34" charset="0"/>
          </a:endParaRPr>
        </a:p>
      </dgm:t>
    </dgm:pt>
    <dgm:pt modelId="{B9E8BE0A-9C31-468C-A62F-4599CB20F6AE}" type="parTrans" cxnId="{01559DC6-992C-4003-A8D8-A439733B0C28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2E48ECD1-F977-477E-BC4C-F73D722EF757}" type="sibTrans" cxnId="{01559DC6-992C-4003-A8D8-A439733B0C28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B97E321A-5911-49B0-B231-89F8608BEACE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30,0 тыс. рублей</a:t>
          </a:r>
          <a:endParaRPr lang="ru-RU" sz="1600" dirty="0">
            <a:latin typeface="Arial Black" pitchFamily="34" charset="0"/>
          </a:endParaRPr>
        </a:p>
      </dgm:t>
    </dgm:pt>
    <dgm:pt modelId="{C9F4E51B-A880-4786-931E-293FD5EFE247}" type="parTrans" cxnId="{91DEE0DB-D5A7-407E-AB51-453B97D50CB4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F8DD1EF5-B7C3-4802-8231-5B9DF41CEB88}" type="sibTrans" cxnId="{91DEE0DB-D5A7-407E-AB51-453B97D50CB4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FC8F9BD5-C8D4-493E-A9AB-08A1405B61DE}">
      <dgm:prSet phldrT="[Текст]" custT="1"/>
      <dgm:spPr/>
      <dgm:t>
        <a:bodyPr/>
        <a:lstStyle/>
        <a:p>
          <a:r>
            <a:rPr lang="ru-RU" sz="1600" dirty="0" err="1" smtClean="0">
              <a:latin typeface="Arial Black" pitchFamily="34" charset="0"/>
            </a:rPr>
            <a:t>Нижнепоповское</a:t>
          </a:r>
          <a:r>
            <a:rPr lang="ru-RU" sz="1600" dirty="0" smtClean="0">
              <a:latin typeface="Arial Black" pitchFamily="34" charset="0"/>
            </a:rPr>
            <a:t> с.п.</a:t>
          </a:r>
          <a:endParaRPr lang="ru-RU" sz="1600" dirty="0">
            <a:latin typeface="Arial Black" pitchFamily="34" charset="0"/>
          </a:endParaRPr>
        </a:p>
      </dgm:t>
    </dgm:pt>
    <dgm:pt modelId="{058C1956-C9F4-4B28-A17E-78BCC14687FE}" type="parTrans" cxnId="{EFB7FC30-E246-43D2-9E35-C704D3468845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7EE41C02-E751-403A-99EB-AC029403BE69}" type="sibTrans" cxnId="{EFB7FC30-E246-43D2-9E35-C704D3468845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B740D08D-C755-44C3-8672-F116A2CB3F4E}">
      <dgm:prSet phldrT="[Текст]" custT="1"/>
      <dgm:spPr/>
      <dgm:t>
        <a:bodyPr/>
        <a:lstStyle/>
        <a:p>
          <a:r>
            <a:rPr lang="ru-RU" sz="1600" dirty="0" smtClean="0">
              <a:latin typeface="Arial Black" pitchFamily="34" charset="0"/>
            </a:rPr>
            <a:t>20,0 тыс. рублей</a:t>
          </a:r>
          <a:endParaRPr lang="ru-RU" sz="1600" dirty="0">
            <a:latin typeface="Arial Black" pitchFamily="34" charset="0"/>
          </a:endParaRPr>
        </a:p>
      </dgm:t>
    </dgm:pt>
    <dgm:pt modelId="{AC55B80E-70D4-466E-BA20-35A527ECD61B}" type="parTrans" cxnId="{B917AD43-1F7E-45BB-BD84-20BD3C55A09E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4BD5920D-219D-4D23-9F10-91D7B662448C}" type="sibTrans" cxnId="{B917AD43-1F7E-45BB-BD84-20BD3C55A09E}">
      <dgm:prSet/>
      <dgm:spPr/>
      <dgm:t>
        <a:bodyPr/>
        <a:lstStyle/>
        <a:p>
          <a:endParaRPr lang="ru-RU" sz="1600">
            <a:latin typeface="Arial Black" pitchFamily="34" charset="0"/>
          </a:endParaRPr>
        </a:p>
      </dgm:t>
    </dgm:pt>
    <dgm:pt modelId="{06B90538-A8D7-4D10-ADA7-F138DA9C9468}" type="pres">
      <dgm:prSet presAssocID="{665F7FF8-A8F2-471F-9C4A-F7F4BBE0F4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1AA9C7-E3D2-405B-B9E7-DDCF858A8416}" type="pres">
      <dgm:prSet presAssocID="{52831DB8-AA68-4686-94A7-602A637912D8}" presName="composite" presStyleCnt="0"/>
      <dgm:spPr/>
    </dgm:pt>
    <dgm:pt modelId="{9FF08464-B7F2-415D-9486-779AA2FB30DA}" type="pres">
      <dgm:prSet presAssocID="{52831DB8-AA68-4686-94A7-602A637912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C5CC7-5DD6-4864-99C1-471CAA10FDFA}" type="pres">
      <dgm:prSet presAssocID="{52831DB8-AA68-4686-94A7-602A637912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FA8A9-276C-4E78-8F8D-91D6974CF084}" type="pres">
      <dgm:prSet presAssocID="{907CAD9A-DFE9-457B-9401-E54EAB557BF7}" presName="space" presStyleCnt="0"/>
      <dgm:spPr/>
    </dgm:pt>
    <dgm:pt modelId="{CAD7FBBC-7AD7-4390-B809-D3812A4F19F8}" type="pres">
      <dgm:prSet presAssocID="{68D77C01-4722-4A3A-852A-9E842B4C57D8}" presName="composite" presStyleCnt="0"/>
      <dgm:spPr/>
    </dgm:pt>
    <dgm:pt modelId="{49EB225C-D25B-4216-840A-BBB8804C10F8}" type="pres">
      <dgm:prSet presAssocID="{68D77C01-4722-4A3A-852A-9E842B4C57D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0074D-92B7-4C16-82A3-E92C444CA391}" type="pres">
      <dgm:prSet presAssocID="{68D77C01-4722-4A3A-852A-9E842B4C57D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82DB4-A918-4A72-9E88-3AE052D9AFAE}" type="pres">
      <dgm:prSet presAssocID="{2E48ECD1-F977-477E-BC4C-F73D722EF757}" presName="space" presStyleCnt="0"/>
      <dgm:spPr/>
    </dgm:pt>
    <dgm:pt modelId="{92B150B1-AA4D-474C-939B-7124C60B7148}" type="pres">
      <dgm:prSet presAssocID="{FC8F9BD5-C8D4-493E-A9AB-08A1405B61DE}" presName="composite" presStyleCnt="0"/>
      <dgm:spPr/>
    </dgm:pt>
    <dgm:pt modelId="{00995361-20D7-48CD-B44D-B51981238C94}" type="pres">
      <dgm:prSet presAssocID="{FC8F9BD5-C8D4-493E-A9AB-08A1405B61D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10081-BDEE-4603-910B-1861830C745A}" type="pres">
      <dgm:prSet presAssocID="{FC8F9BD5-C8D4-493E-A9AB-08A1405B61D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049E1C-6D14-4435-9868-956009D2B4D9}" type="presOf" srcId="{FC8F9BD5-C8D4-493E-A9AB-08A1405B61DE}" destId="{00995361-20D7-48CD-B44D-B51981238C94}" srcOrd="0" destOrd="0" presId="urn:microsoft.com/office/officeart/2005/8/layout/hList1"/>
    <dgm:cxn modelId="{80DD2BE1-56F6-4888-A87F-8940C8CE661F}" type="presOf" srcId="{B740D08D-C755-44C3-8672-F116A2CB3F4E}" destId="{72910081-BDEE-4603-910B-1861830C745A}" srcOrd="0" destOrd="0" presId="urn:microsoft.com/office/officeart/2005/8/layout/hList1"/>
    <dgm:cxn modelId="{EFB7FC30-E246-43D2-9E35-C704D3468845}" srcId="{665F7FF8-A8F2-471F-9C4A-F7F4BBE0F41C}" destId="{FC8F9BD5-C8D4-493E-A9AB-08A1405B61DE}" srcOrd="2" destOrd="0" parTransId="{058C1956-C9F4-4B28-A17E-78BCC14687FE}" sibTransId="{7EE41C02-E751-403A-99EB-AC029403BE69}"/>
    <dgm:cxn modelId="{CB4E8B7C-9C54-4EDD-9CD5-D89AB88F88BB}" type="presOf" srcId="{AF978CF8-9A97-41D9-B201-7BA8DC930A0C}" destId="{416C5CC7-5DD6-4864-99C1-471CAA10FDFA}" srcOrd="0" destOrd="0" presId="urn:microsoft.com/office/officeart/2005/8/layout/hList1"/>
    <dgm:cxn modelId="{3A3D796D-78BF-41ED-824A-F89715EE3C40}" srcId="{52831DB8-AA68-4686-94A7-602A637912D8}" destId="{AF978CF8-9A97-41D9-B201-7BA8DC930A0C}" srcOrd="0" destOrd="0" parTransId="{75478D92-6646-40D5-B129-8977E3C7F6ED}" sibTransId="{3A98A9D5-E58B-41FE-8637-891CA12EAA41}"/>
    <dgm:cxn modelId="{01559DC6-992C-4003-A8D8-A439733B0C28}" srcId="{665F7FF8-A8F2-471F-9C4A-F7F4BBE0F41C}" destId="{68D77C01-4722-4A3A-852A-9E842B4C57D8}" srcOrd="1" destOrd="0" parTransId="{B9E8BE0A-9C31-468C-A62F-4599CB20F6AE}" sibTransId="{2E48ECD1-F977-477E-BC4C-F73D722EF757}"/>
    <dgm:cxn modelId="{D9C23D5C-769A-47FA-AA9B-6F2303A8967F}" type="presOf" srcId="{68D77C01-4722-4A3A-852A-9E842B4C57D8}" destId="{49EB225C-D25B-4216-840A-BBB8804C10F8}" srcOrd="0" destOrd="0" presId="urn:microsoft.com/office/officeart/2005/8/layout/hList1"/>
    <dgm:cxn modelId="{B917AD43-1F7E-45BB-BD84-20BD3C55A09E}" srcId="{FC8F9BD5-C8D4-493E-A9AB-08A1405B61DE}" destId="{B740D08D-C755-44C3-8672-F116A2CB3F4E}" srcOrd="0" destOrd="0" parTransId="{AC55B80E-70D4-466E-BA20-35A527ECD61B}" sibTransId="{4BD5920D-219D-4D23-9F10-91D7B662448C}"/>
    <dgm:cxn modelId="{91DEE0DB-D5A7-407E-AB51-453B97D50CB4}" srcId="{68D77C01-4722-4A3A-852A-9E842B4C57D8}" destId="{B97E321A-5911-49B0-B231-89F8608BEACE}" srcOrd="0" destOrd="0" parTransId="{C9F4E51B-A880-4786-931E-293FD5EFE247}" sibTransId="{F8DD1EF5-B7C3-4802-8231-5B9DF41CEB88}"/>
    <dgm:cxn modelId="{725DACD4-EC73-4292-8C46-2D6A58AB00B8}" srcId="{665F7FF8-A8F2-471F-9C4A-F7F4BBE0F41C}" destId="{52831DB8-AA68-4686-94A7-602A637912D8}" srcOrd="0" destOrd="0" parTransId="{65BEDF16-B56E-439C-922B-45B53E0AB8ED}" sibTransId="{907CAD9A-DFE9-457B-9401-E54EAB557BF7}"/>
    <dgm:cxn modelId="{2AAFEDEB-9039-4A57-BB21-A7F0FB71BE7B}" type="presOf" srcId="{52831DB8-AA68-4686-94A7-602A637912D8}" destId="{9FF08464-B7F2-415D-9486-779AA2FB30DA}" srcOrd="0" destOrd="0" presId="urn:microsoft.com/office/officeart/2005/8/layout/hList1"/>
    <dgm:cxn modelId="{61888F1C-397F-4718-B4D0-C671C0ED2AB1}" type="presOf" srcId="{665F7FF8-A8F2-471F-9C4A-F7F4BBE0F41C}" destId="{06B90538-A8D7-4D10-ADA7-F138DA9C9468}" srcOrd="0" destOrd="0" presId="urn:microsoft.com/office/officeart/2005/8/layout/hList1"/>
    <dgm:cxn modelId="{5B40E26A-D132-4C50-BC97-FA19946886F7}" type="presOf" srcId="{B97E321A-5911-49B0-B231-89F8608BEACE}" destId="{F040074D-92B7-4C16-82A3-E92C444CA391}" srcOrd="0" destOrd="0" presId="urn:microsoft.com/office/officeart/2005/8/layout/hList1"/>
    <dgm:cxn modelId="{26056F43-07AA-4CBF-A08A-B77391C8A725}" type="presParOf" srcId="{06B90538-A8D7-4D10-ADA7-F138DA9C9468}" destId="{781AA9C7-E3D2-405B-B9E7-DDCF858A8416}" srcOrd="0" destOrd="0" presId="urn:microsoft.com/office/officeart/2005/8/layout/hList1"/>
    <dgm:cxn modelId="{DD381798-5B9C-4C4B-B1D4-4B9C04081C8E}" type="presParOf" srcId="{781AA9C7-E3D2-405B-B9E7-DDCF858A8416}" destId="{9FF08464-B7F2-415D-9486-779AA2FB30DA}" srcOrd="0" destOrd="0" presId="urn:microsoft.com/office/officeart/2005/8/layout/hList1"/>
    <dgm:cxn modelId="{1C753BEE-27C5-4F98-82AD-98CEA638DFB6}" type="presParOf" srcId="{781AA9C7-E3D2-405B-B9E7-DDCF858A8416}" destId="{416C5CC7-5DD6-4864-99C1-471CAA10FDFA}" srcOrd="1" destOrd="0" presId="urn:microsoft.com/office/officeart/2005/8/layout/hList1"/>
    <dgm:cxn modelId="{B99B0936-F2AA-4801-8822-F3A7F3BFB06C}" type="presParOf" srcId="{06B90538-A8D7-4D10-ADA7-F138DA9C9468}" destId="{137FA8A9-276C-4E78-8F8D-91D6974CF084}" srcOrd="1" destOrd="0" presId="urn:microsoft.com/office/officeart/2005/8/layout/hList1"/>
    <dgm:cxn modelId="{5AA08392-DEAC-4D61-ADA7-72F16DF4BA08}" type="presParOf" srcId="{06B90538-A8D7-4D10-ADA7-F138DA9C9468}" destId="{CAD7FBBC-7AD7-4390-B809-D3812A4F19F8}" srcOrd="2" destOrd="0" presId="urn:microsoft.com/office/officeart/2005/8/layout/hList1"/>
    <dgm:cxn modelId="{A552DD66-A2E8-4A7B-BA73-0E8850B7C995}" type="presParOf" srcId="{CAD7FBBC-7AD7-4390-B809-D3812A4F19F8}" destId="{49EB225C-D25B-4216-840A-BBB8804C10F8}" srcOrd="0" destOrd="0" presId="urn:microsoft.com/office/officeart/2005/8/layout/hList1"/>
    <dgm:cxn modelId="{A78BA8FE-5DCA-41B1-B3C4-D8705C92DAF8}" type="presParOf" srcId="{CAD7FBBC-7AD7-4390-B809-D3812A4F19F8}" destId="{F040074D-92B7-4C16-82A3-E92C444CA391}" srcOrd="1" destOrd="0" presId="urn:microsoft.com/office/officeart/2005/8/layout/hList1"/>
    <dgm:cxn modelId="{034A8EF2-23AD-4E8E-9FEF-0E3D3FD15C7E}" type="presParOf" srcId="{06B90538-A8D7-4D10-ADA7-F138DA9C9468}" destId="{E5282DB4-A918-4A72-9E88-3AE052D9AFAE}" srcOrd="3" destOrd="0" presId="urn:microsoft.com/office/officeart/2005/8/layout/hList1"/>
    <dgm:cxn modelId="{878A9E34-7459-4D52-A4A6-7156D5D51AC1}" type="presParOf" srcId="{06B90538-A8D7-4D10-ADA7-F138DA9C9468}" destId="{92B150B1-AA4D-474C-939B-7124C60B7148}" srcOrd="4" destOrd="0" presId="urn:microsoft.com/office/officeart/2005/8/layout/hList1"/>
    <dgm:cxn modelId="{E5E2892D-4161-458E-B681-40B68CBA2FA5}" type="presParOf" srcId="{92B150B1-AA4D-474C-939B-7124C60B7148}" destId="{00995361-20D7-48CD-B44D-B51981238C94}" srcOrd="0" destOrd="0" presId="urn:microsoft.com/office/officeart/2005/8/layout/hList1"/>
    <dgm:cxn modelId="{10160FE3-3DDC-4E81-90CB-B68487E86095}" type="presParOf" srcId="{92B150B1-AA4D-474C-939B-7124C60B7148}" destId="{72910081-BDEE-4603-910B-1861830C74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4BAFC3-9409-422C-AE40-6FF4E3FA9E09}" type="doc">
      <dgm:prSet loTypeId="urn:microsoft.com/office/officeart/2005/8/layout/pyramid2" loCatId="pyramid" qsTypeId="urn:microsoft.com/office/officeart/2005/8/quickstyle/simple1" qsCatId="simple" csTypeId="urn:microsoft.com/office/officeart/2005/8/colors/colorful3" csCatId="colorful" phldr="1"/>
      <dgm:spPr/>
    </dgm:pt>
    <dgm:pt modelId="{E4BB70CC-8B11-439E-9360-514BDC1D3C8D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ГРУППА А высокая долговая устойчивость</a:t>
          </a:r>
          <a:endParaRPr lang="ru-RU" dirty="0">
            <a:latin typeface="Arial Black" pitchFamily="34" charset="0"/>
          </a:endParaRPr>
        </a:p>
      </dgm:t>
    </dgm:pt>
    <dgm:pt modelId="{CF40B3DC-7961-4EBB-BB28-CA3848663A36}" type="parTrans" cxnId="{AC1DD7BB-C918-4D0A-B29D-5DDE434E84E8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79529206-A5C7-4687-A38A-CF25531F3952}" type="sibTrans" cxnId="{AC1DD7BB-C918-4D0A-B29D-5DDE434E84E8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032739D-E378-4448-B0DD-AF92D426A5C2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ГРУППА В средняя долговая устойчивость</a:t>
          </a:r>
          <a:endParaRPr lang="ru-RU" dirty="0">
            <a:latin typeface="Arial Black" pitchFamily="34" charset="0"/>
          </a:endParaRPr>
        </a:p>
      </dgm:t>
    </dgm:pt>
    <dgm:pt modelId="{104369B2-E2E0-4594-A32F-5375F9FCA043}" type="parTrans" cxnId="{5E4D1199-5611-4D4A-871C-1FFD7AF03E8E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CB276E94-1011-4E02-ABA1-C2D13CD46934}" type="sibTrans" cxnId="{5E4D1199-5611-4D4A-871C-1FFD7AF03E8E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BA29939C-71D0-4C20-B99A-C7A6C6046054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ГРУППА С низкая долговая устойчивость</a:t>
          </a:r>
          <a:endParaRPr lang="ru-RU" dirty="0">
            <a:latin typeface="Arial Black" pitchFamily="34" charset="0"/>
          </a:endParaRPr>
        </a:p>
      </dgm:t>
    </dgm:pt>
    <dgm:pt modelId="{A2A58178-B994-43A4-86E1-3707CA08D07D}" type="parTrans" cxnId="{BB1B39BC-AFA4-4B7F-A5BE-979D3BE028E6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5382EAE-688D-426C-8048-3ECEF5A7AE9F}" type="sibTrans" cxnId="{BB1B39BC-AFA4-4B7F-A5BE-979D3BE028E6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2D021455-4699-4109-942A-48621590E958}" type="pres">
      <dgm:prSet presAssocID="{6C4BAFC3-9409-422C-AE40-6FF4E3FA9E09}" presName="compositeShape" presStyleCnt="0">
        <dgm:presLayoutVars>
          <dgm:dir/>
          <dgm:resizeHandles/>
        </dgm:presLayoutVars>
      </dgm:prSet>
      <dgm:spPr/>
    </dgm:pt>
    <dgm:pt modelId="{545AAB7D-D553-4376-91E8-FB063D321DC8}" type="pres">
      <dgm:prSet presAssocID="{6C4BAFC3-9409-422C-AE40-6FF4E3FA9E09}" presName="pyramid" presStyleLbl="node1" presStyleIdx="0" presStyleCnt="1"/>
      <dgm:spPr/>
    </dgm:pt>
    <dgm:pt modelId="{D3B66EA6-36D5-41E1-A36D-614F34F97549}" type="pres">
      <dgm:prSet presAssocID="{6C4BAFC3-9409-422C-AE40-6FF4E3FA9E09}" presName="theList" presStyleCnt="0"/>
      <dgm:spPr/>
    </dgm:pt>
    <dgm:pt modelId="{06F53508-4FBA-4ED5-96C1-4CF929009648}" type="pres">
      <dgm:prSet presAssocID="{E4BB70CC-8B11-439E-9360-514BDC1D3C8D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8459F-5345-4282-A57C-0990811C67C8}" type="pres">
      <dgm:prSet presAssocID="{E4BB70CC-8B11-439E-9360-514BDC1D3C8D}" presName="aSpace" presStyleCnt="0"/>
      <dgm:spPr/>
    </dgm:pt>
    <dgm:pt modelId="{6E57F60A-EF2A-4A34-96D5-30D8492CA26C}" type="pres">
      <dgm:prSet presAssocID="{9032739D-E378-4448-B0DD-AF92D426A5C2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FF4DE-F348-43A9-9EF6-ED1B87CAE35A}" type="pres">
      <dgm:prSet presAssocID="{9032739D-E378-4448-B0DD-AF92D426A5C2}" presName="aSpace" presStyleCnt="0"/>
      <dgm:spPr/>
    </dgm:pt>
    <dgm:pt modelId="{3F3EDC8E-3FDC-4ADE-9209-D29B18FD90BB}" type="pres">
      <dgm:prSet presAssocID="{BA29939C-71D0-4C20-B99A-C7A6C604605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ABD61-99F6-4CF7-B70F-87027429A44B}" type="pres">
      <dgm:prSet presAssocID="{BA29939C-71D0-4C20-B99A-C7A6C6046054}" presName="aSpace" presStyleCnt="0"/>
      <dgm:spPr/>
    </dgm:pt>
  </dgm:ptLst>
  <dgm:cxnLst>
    <dgm:cxn modelId="{17B2A3D1-07B0-4058-9457-F3EF7F996203}" type="presOf" srcId="{6C4BAFC3-9409-422C-AE40-6FF4E3FA9E09}" destId="{2D021455-4699-4109-942A-48621590E958}" srcOrd="0" destOrd="0" presId="urn:microsoft.com/office/officeart/2005/8/layout/pyramid2"/>
    <dgm:cxn modelId="{5E4D1199-5611-4D4A-871C-1FFD7AF03E8E}" srcId="{6C4BAFC3-9409-422C-AE40-6FF4E3FA9E09}" destId="{9032739D-E378-4448-B0DD-AF92D426A5C2}" srcOrd="1" destOrd="0" parTransId="{104369B2-E2E0-4594-A32F-5375F9FCA043}" sibTransId="{CB276E94-1011-4E02-ABA1-C2D13CD46934}"/>
    <dgm:cxn modelId="{E022FD5E-B755-47D1-8B08-72D2570E18E1}" type="presOf" srcId="{BA29939C-71D0-4C20-B99A-C7A6C6046054}" destId="{3F3EDC8E-3FDC-4ADE-9209-D29B18FD90BB}" srcOrd="0" destOrd="0" presId="urn:microsoft.com/office/officeart/2005/8/layout/pyramid2"/>
    <dgm:cxn modelId="{C08329D7-240F-4B4D-9C5E-C1BE3DFC977B}" type="presOf" srcId="{9032739D-E378-4448-B0DD-AF92D426A5C2}" destId="{6E57F60A-EF2A-4A34-96D5-30D8492CA26C}" srcOrd="0" destOrd="0" presId="urn:microsoft.com/office/officeart/2005/8/layout/pyramid2"/>
    <dgm:cxn modelId="{AC1DD7BB-C918-4D0A-B29D-5DDE434E84E8}" srcId="{6C4BAFC3-9409-422C-AE40-6FF4E3FA9E09}" destId="{E4BB70CC-8B11-439E-9360-514BDC1D3C8D}" srcOrd="0" destOrd="0" parTransId="{CF40B3DC-7961-4EBB-BB28-CA3848663A36}" sibTransId="{79529206-A5C7-4687-A38A-CF25531F3952}"/>
    <dgm:cxn modelId="{BB1B39BC-AFA4-4B7F-A5BE-979D3BE028E6}" srcId="{6C4BAFC3-9409-422C-AE40-6FF4E3FA9E09}" destId="{BA29939C-71D0-4C20-B99A-C7A6C6046054}" srcOrd="2" destOrd="0" parTransId="{A2A58178-B994-43A4-86E1-3707CA08D07D}" sibTransId="{65382EAE-688D-426C-8048-3ECEF5A7AE9F}"/>
    <dgm:cxn modelId="{5AE9E72C-E1F8-4366-9A1B-F08AF01AF270}" type="presOf" srcId="{E4BB70CC-8B11-439E-9360-514BDC1D3C8D}" destId="{06F53508-4FBA-4ED5-96C1-4CF929009648}" srcOrd="0" destOrd="0" presId="urn:microsoft.com/office/officeart/2005/8/layout/pyramid2"/>
    <dgm:cxn modelId="{93131468-1153-4571-9440-E6B56EDCAC1D}" type="presParOf" srcId="{2D021455-4699-4109-942A-48621590E958}" destId="{545AAB7D-D553-4376-91E8-FB063D321DC8}" srcOrd="0" destOrd="0" presId="urn:microsoft.com/office/officeart/2005/8/layout/pyramid2"/>
    <dgm:cxn modelId="{85C8D779-3BA0-48F8-976C-083085EF4B96}" type="presParOf" srcId="{2D021455-4699-4109-942A-48621590E958}" destId="{D3B66EA6-36D5-41E1-A36D-614F34F97549}" srcOrd="1" destOrd="0" presId="urn:microsoft.com/office/officeart/2005/8/layout/pyramid2"/>
    <dgm:cxn modelId="{8F405A24-A41B-4D59-9080-E292CC5EA310}" type="presParOf" srcId="{D3B66EA6-36D5-41E1-A36D-614F34F97549}" destId="{06F53508-4FBA-4ED5-96C1-4CF929009648}" srcOrd="0" destOrd="0" presId="urn:microsoft.com/office/officeart/2005/8/layout/pyramid2"/>
    <dgm:cxn modelId="{E9219DFA-974D-416A-AA73-FBA1B96E9AF1}" type="presParOf" srcId="{D3B66EA6-36D5-41E1-A36D-614F34F97549}" destId="{4D88459F-5345-4282-A57C-0990811C67C8}" srcOrd="1" destOrd="0" presId="urn:microsoft.com/office/officeart/2005/8/layout/pyramid2"/>
    <dgm:cxn modelId="{D2E1A31B-CADA-4F0F-906F-A72A964A4100}" type="presParOf" srcId="{D3B66EA6-36D5-41E1-A36D-614F34F97549}" destId="{6E57F60A-EF2A-4A34-96D5-30D8492CA26C}" srcOrd="2" destOrd="0" presId="urn:microsoft.com/office/officeart/2005/8/layout/pyramid2"/>
    <dgm:cxn modelId="{B5F676CF-E0B4-45D1-AFE9-704A9B8BE1C6}" type="presParOf" srcId="{D3B66EA6-36D5-41E1-A36D-614F34F97549}" destId="{477FF4DE-F348-43A9-9EF6-ED1B87CAE35A}" srcOrd="3" destOrd="0" presId="urn:microsoft.com/office/officeart/2005/8/layout/pyramid2"/>
    <dgm:cxn modelId="{C23BA265-45F4-4AFF-9164-71FA747EE150}" type="presParOf" srcId="{D3B66EA6-36D5-41E1-A36D-614F34F97549}" destId="{3F3EDC8E-3FDC-4ADE-9209-D29B18FD90BB}" srcOrd="4" destOrd="0" presId="urn:microsoft.com/office/officeart/2005/8/layout/pyramid2"/>
    <dgm:cxn modelId="{B8B0C572-573A-4FA2-9915-7B264BFD78CD}" type="presParOf" srcId="{D3B66EA6-36D5-41E1-A36D-614F34F97549}" destId="{706ABD61-99F6-4CF7-B70F-87027429A44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F08464-B7F2-415D-9486-779AA2FB30DA}">
      <dsp:nvSpPr>
        <dsp:cNvPr id="0" name=""/>
        <dsp:cNvSpPr/>
      </dsp:nvSpPr>
      <dsp:spPr>
        <a:xfrm>
          <a:off x="2857" y="29239"/>
          <a:ext cx="2786062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Горняцкое с.п.</a:t>
          </a:r>
          <a:endParaRPr lang="ru-RU" sz="1600" kern="1200" dirty="0">
            <a:latin typeface="Arial Black" pitchFamily="34" charset="0"/>
          </a:endParaRPr>
        </a:p>
      </dsp:txBody>
      <dsp:txXfrm>
        <a:off x="2857" y="29239"/>
        <a:ext cx="2786062" cy="547200"/>
      </dsp:txXfrm>
    </dsp:sp>
    <dsp:sp modelId="{416C5CC7-5DD6-4864-99C1-471CAA10FDFA}">
      <dsp:nvSpPr>
        <dsp:cNvPr id="0" name=""/>
        <dsp:cNvSpPr/>
      </dsp:nvSpPr>
      <dsp:spPr>
        <a:xfrm>
          <a:off x="2857" y="576439"/>
          <a:ext cx="2786062" cy="834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 Black" pitchFamily="34" charset="0"/>
            </a:rPr>
            <a:t>50,0 тыс. рублей</a:t>
          </a:r>
          <a:endParaRPr lang="ru-RU" sz="1600" kern="1200" dirty="0">
            <a:latin typeface="Arial Black" pitchFamily="34" charset="0"/>
          </a:endParaRPr>
        </a:p>
      </dsp:txBody>
      <dsp:txXfrm>
        <a:off x="2857" y="576439"/>
        <a:ext cx="2786062" cy="834479"/>
      </dsp:txXfrm>
    </dsp:sp>
    <dsp:sp modelId="{49EB225C-D25B-4216-840A-BBB8804C10F8}">
      <dsp:nvSpPr>
        <dsp:cNvPr id="0" name=""/>
        <dsp:cNvSpPr/>
      </dsp:nvSpPr>
      <dsp:spPr>
        <a:xfrm>
          <a:off x="3178968" y="29239"/>
          <a:ext cx="2786062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Arial Black" pitchFamily="34" charset="0"/>
            </a:rPr>
            <a:t>Коксовское</a:t>
          </a:r>
          <a:r>
            <a:rPr lang="ru-RU" sz="1600" kern="1200" dirty="0" smtClean="0">
              <a:latin typeface="Arial Black" pitchFamily="34" charset="0"/>
            </a:rPr>
            <a:t> с.п.</a:t>
          </a:r>
          <a:endParaRPr lang="ru-RU" sz="1600" kern="1200" dirty="0">
            <a:latin typeface="Arial Black" pitchFamily="34" charset="0"/>
          </a:endParaRPr>
        </a:p>
      </dsp:txBody>
      <dsp:txXfrm>
        <a:off x="3178968" y="29239"/>
        <a:ext cx="2786062" cy="547200"/>
      </dsp:txXfrm>
    </dsp:sp>
    <dsp:sp modelId="{F040074D-92B7-4C16-82A3-E92C444CA391}">
      <dsp:nvSpPr>
        <dsp:cNvPr id="0" name=""/>
        <dsp:cNvSpPr/>
      </dsp:nvSpPr>
      <dsp:spPr>
        <a:xfrm>
          <a:off x="3178968" y="576439"/>
          <a:ext cx="2786062" cy="834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 Black" pitchFamily="34" charset="0"/>
            </a:rPr>
            <a:t>30,0 тыс. рублей</a:t>
          </a:r>
          <a:endParaRPr lang="ru-RU" sz="1600" kern="1200" dirty="0">
            <a:latin typeface="Arial Black" pitchFamily="34" charset="0"/>
          </a:endParaRPr>
        </a:p>
      </dsp:txBody>
      <dsp:txXfrm>
        <a:off x="3178968" y="576439"/>
        <a:ext cx="2786062" cy="834479"/>
      </dsp:txXfrm>
    </dsp:sp>
    <dsp:sp modelId="{00995361-20D7-48CD-B44D-B51981238C94}">
      <dsp:nvSpPr>
        <dsp:cNvPr id="0" name=""/>
        <dsp:cNvSpPr/>
      </dsp:nvSpPr>
      <dsp:spPr>
        <a:xfrm>
          <a:off x="6355080" y="29239"/>
          <a:ext cx="2786062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Arial Black" pitchFamily="34" charset="0"/>
            </a:rPr>
            <a:t>Нижнепоповское</a:t>
          </a:r>
          <a:r>
            <a:rPr lang="ru-RU" sz="1600" kern="1200" dirty="0" smtClean="0">
              <a:latin typeface="Arial Black" pitchFamily="34" charset="0"/>
            </a:rPr>
            <a:t> с.п.</a:t>
          </a:r>
          <a:endParaRPr lang="ru-RU" sz="1600" kern="1200" dirty="0">
            <a:latin typeface="Arial Black" pitchFamily="34" charset="0"/>
          </a:endParaRPr>
        </a:p>
      </dsp:txBody>
      <dsp:txXfrm>
        <a:off x="6355080" y="29239"/>
        <a:ext cx="2786062" cy="547200"/>
      </dsp:txXfrm>
    </dsp:sp>
    <dsp:sp modelId="{72910081-BDEE-4603-910B-1861830C745A}">
      <dsp:nvSpPr>
        <dsp:cNvPr id="0" name=""/>
        <dsp:cNvSpPr/>
      </dsp:nvSpPr>
      <dsp:spPr>
        <a:xfrm>
          <a:off x="6355080" y="576439"/>
          <a:ext cx="2786062" cy="834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 Black" pitchFamily="34" charset="0"/>
            </a:rPr>
            <a:t>20,0 тыс. рублей</a:t>
          </a:r>
          <a:endParaRPr lang="ru-RU" sz="1600" kern="1200" dirty="0">
            <a:latin typeface="Arial Black" pitchFamily="34" charset="0"/>
          </a:endParaRPr>
        </a:p>
      </dsp:txBody>
      <dsp:txXfrm>
        <a:off x="6355080" y="576439"/>
        <a:ext cx="2786062" cy="83447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5AAB7D-D553-4376-91E8-FB063D321DC8}">
      <dsp:nvSpPr>
        <dsp:cNvPr id="0" name=""/>
        <dsp:cNvSpPr/>
      </dsp:nvSpPr>
      <dsp:spPr>
        <a:xfrm>
          <a:off x="73929" y="0"/>
          <a:ext cx="3919984" cy="3919984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53508-4FBA-4ED5-96C1-4CF929009648}">
      <dsp:nvSpPr>
        <dsp:cNvPr id="0" name=""/>
        <dsp:cNvSpPr/>
      </dsp:nvSpPr>
      <dsp:spPr>
        <a:xfrm>
          <a:off x="2033921" y="394103"/>
          <a:ext cx="2547989" cy="9279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ГРУППА А высокая долговая устойчивость</a:t>
          </a:r>
          <a:endParaRPr lang="ru-RU" sz="1400" kern="1200" dirty="0">
            <a:latin typeface="Arial Black" pitchFamily="34" charset="0"/>
          </a:endParaRPr>
        </a:p>
      </dsp:txBody>
      <dsp:txXfrm>
        <a:off x="2033921" y="394103"/>
        <a:ext cx="2547989" cy="927933"/>
      </dsp:txXfrm>
    </dsp:sp>
    <dsp:sp modelId="{6E57F60A-EF2A-4A34-96D5-30D8492CA26C}">
      <dsp:nvSpPr>
        <dsp:cNvPr id="0" name=""/>
        <dsp:cNvSpPr/>
      </dsp:nvSpPr>
      <dsp:spPr>
        <a:xfrm>
          <a:off x="2033921" y="1438029"/>
          <a:ext cx="2547989" cy="9279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5812304"/>
              <a:satOff val="-18573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ГРУППА В средняя долговая устойчивость</a:t>
          </a:r>
          <a:endParaRPr lang="ru-RU" sz="1400" kern="1200" dirty="0">
            <a:latin typeface="Arial Black" pitchFamily="34" charset="0"/>
          </a:endParaRPr>
        </a:p>
      </dsp:txBody>
      <dsp:txXfrm>
        <a:off x="2033921" y="1438029"/>
        <a:ext cx="2547989" cy="927933"/>
      </dsp:txXfrm>
    </dsp:sp>
    <dsp:sp modelId="{3F3EDC8E-3FDC-4ADE-9209-D29B18FD90BB}">
      <dsp:nvSpPr>
        <dsp:cNvPr id="0" name=""/>
        <dsp:cNvSpPr/>
      </dsp:nvSpPr>
      <dsp:spPr>
        <a:xfrm>
          <a:off x="2033921" y="2481954"/>
          <a:ext cx="2547989" cy="9279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ГРУППА С низкая долговая устойчивость</a:t>
          </a:r>
          <a:endParaRPr lang="ru-RU" sz="1400" kern="1200" dirty="0">
            <a:latin typeface="Arial Black" pitchFamily="34" charset="0"/>
          </a:endParaRPr>
        </a:p>
      </dsp:txBody>
      <dsp:txXfrm>
        <a:off x="2033921" y="2481954"/>
        <a:ext cx="2547989" cy="927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0.02144</cdr:x>
      <cdr:y>0.70715</cdr:y>
    </cdr:from>
    <cdr:to>
      <cdr:x>0.54858</cdr:x>
      <cdr:y>0.78995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rot="440635" flipH="1">
          <a:off x="196087" y="3788801"/>
          <a:ext cx="4820134" cy="443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2023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  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2024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  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2025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   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2026</a:t>
          </a:r>
          <a:endParaRPr lang="ru-RU" sz="2800" b="1" i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accent1">
                <a:lumMod val="7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0.02144</cdr:x>
      <cdr:y>0.70715</cdr:y>
    </cdr:from>
    <cdr:to>
      <cdr:x>0.54858</cdr:x>
      <cdr:y>0.78995</cdr:y>
    </cdr:to>
    <cdr:sp macro="" textlink="">
      <cdr:nvSpPr>
        <cdr:cNvPr id="3" name="Прямоугольник 1"/>
        <cdr:cNvSpPr/>
      </cdr:nvSpPr>
      <cdr:spPr>
        <a:xfrm xmlns:a="http://schemas.openxmlformats.org/drawingml/2006/main" rot="440635" flipH="1">
          <a:off x="196087" y="3788801"/>
          <a:ext cx="4820134" cy="443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2023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  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2024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  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2025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    </a:t>
          </a:r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2026</a:t>
          </a:r>
          <a:endParaRPr lang="ru-RU" sz="2800" b="1" i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accent1">
                <a:lumMod val="7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A87A17B-F8AC-4D3E-A0B2-0998EBA2989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FB6BDF8-0176-4D8D-AE0B-DE4ED3A7D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Заголовок 26"/>
          <p:cNvSpPr>
            <a:spLocks noGrp="1"/>
          </p:cNvSpPr>
          <p:nvPr>
            <p:ph type="ctrTitle"/>
          </p:nvPr>
        </p:nvSpPr>
        <p:spPr>
          <a:xfrm>
            <a:off x="323528" y="2780928"/>
            <a:ext cx="8352928" cy="2880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solidFill>
                  <a:schemeClr val="bg1"/>
                </a:solidFill>
                <a:latin typeface="Arial Black" pitchFamily="34" charset="0"/>
              </a:rPr>
              <a:t>БЮДЖЕТ ДЛЯ ГРАЖДАН</a:t>
            </a:r>
            <a:br>
              <a:rPr lang="ru-RU" sz="49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Бюджет</a:t>
            </a:r>
            <a:b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Белокалитвинского района</a:t>
            </a:r>
            <a:b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на 2024 год и на плановый период 2025 и 2026 годов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sz="3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115616" y="620688"/>
            <a:ext cx="6696744" cy="1584176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ПАРАМЕТРЫ КОНСОЛИДИРОВАННОГО БЮДЖЕТА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916832"/>
          <a:ext cx="8712968" cy="2606756"/>
        </p:xfrm>
        <a:graphic>
          <a:graphicData uri="http://schemas.openxmlformats.org/drawingml/2006/table">
            <a:tbl>
              <a:tblPr/>
              <a:tblGrid>
                <a:gridCol w="4464496"/>
                <a:gridCol w="1440160"/>
                <a:gridCol w="1512168"/>
                <a:gridCol w="1296144"/>
              </a:tblGrid>
              <a:tr h="2471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latin typeface="Times New Roman"/>
                        </a:rPr>
                        <a:t>Наименование показателей</a:t>
                      </a:r>
                    </a:p>
                  </a:txBody>
                  <a:tcPr marL="5492" marR="5492" marT="5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latin typeface="Times New Roman"/>
                        </a:rPr>
                        <a:t>Сумма, тыс. рублей</a:t>
                      </a:r>
                    </a:p>
                  </a:txBody>
                  <a:tcPr marL="5492" marR="5492" marT="5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latin typeface="Times New Roman"/>
                        </a:rPr>
                        <a:t>2024 год</a:t>
                      </a:r>
                    </a:p>
                  </a:txBody>
                  <a:tcPr marL="5492" marR="5492" marT="5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latin typeface="Times New Roman"/>
                        </a:rPr>
                        <a:t>2025 год</a:t>
                      </a:r>
                    </a:p>
                  </a:txBody>
                  <a:tcPr marL="5492" marR="5492" marT="5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latin typeface="Times New Roman"/>
                        </a:rPr>
                        <a:t>2026 год</a:t>
                      </a:r>
                    </a:p>
                  </a:txBody>
                  <a:tcPr marL="5492" marR="5492" marT="5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922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/>
                        </a:rPr>
                        <a:t>ДОХОДЫ</a:t>
                      </a:r>
                    </a:p>
                  </a:txBody>
                  <a:tcPr marL="5492" marR="5492" marT="5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4278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latin typeface="Times New Roman"/>
                        </a:rPr>
                        <a:t>СОБСТВЕННЫЕ   ДОХОДЫ, всего</a:t>
                      </a:r>
                    </a:p>
                  </a:txBody>
                  <a:tcPr marL="5492" marR="5492" marT="54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926 275,8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948 021,6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991 891,9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4278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5492" marR="5492" marT="54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851 063,8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872 004,0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914 929,7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7162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5492" marR="5492" marT="54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75 212,0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76 017,6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latin typeface="Times New Roman"/>
                        </a:rPr>
                        <a:t>76 </a:t>
                      </a:r>
                      <a:r>
                        <a:rPr lang="ru-RU" sz="1800" b="0" i="0" u="none" strike="noStrike" dirty="0" smtClean="0">
                          <a:latin typeface="Times New Roman"/>
                        </a:rPr>
                        <a:t>962,2 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7162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latin typeface="Times New Roman"/>
                        </a:rPr>
                        <a:t>БЕЗВОЗМЕЗДНЫЕ  ПОСТУПЛЕНИЯ</a:t>
                      </a: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latin typeface="Times New Roman"/>
                        </a:rPr>
                        <a:t>3 </a:t>
                      </a:r>
                      <a:r>
                        <a:rPr lang="ru-RU" sz="1800" b="0" i="0" u="none" strike="noStrike" dirty="0" smtClean="0">
                          <a:latin typeface="Times New Roman"/>
                        </a:rPr>
                        <a:t>965 725,3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latin typeface="Times New Roman"/>
                        </a:rPr>
                        <a:t>3 </a:t>
                      </a:r>
                      <a:r>
                        <a:rPr lang="ru-RU" sz="1800" b="0" i="0" u="none" strike="noStrike" dirty="0" smtClean="0">
                          <a:latin typeface="Times New Roman"/>
                        </a:rPr>
                        <a:t>569 060,8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latin typeface="Times New Roman"/>
                        </a:rPr>
                        <a:t>3 </a:t>
                      </a:r>
                      <a:r>
                        <a:rPr lang="ru-RU" sz="1800" b="0" i="0" u="none" strike="noStrike" dirty="0" smtClean="0">
                          <a:latin typeface="Times New Roman"/>
                        </a:rPr>
                        <a:t>126 820,6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4278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latin typeface="Times New Roman"/>
                        </a:rPr>
                        <a:t>ИТОГО ДОХОДОВ</a:t>
                      </a: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/>
                        </a:rPr>
                        <a:t>4 </a:t>
                      </a:r>
                      <a:r>
                        <a:rPr lang="ru-RU" sz="1800" b="1" i="0" u="none" strike="noStrike" dirty="0" smtClean="0">
                          <a:latin typeface="Times New Roman"/>
                        </a:rPr>
                        <a:t>892 001,1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/>
                        </a:rPr>
                        <a:t>4 </a:t>
                      </a:r>
                      <a:r>
                        <a:rPr lang="ru-RU" sz="1800" b="1" i="0" u="none" strike="noStrike" dirty="0" smtClean="0">
                          <a:latin typeface="Times New Roman"/>
                        </a:rPr>
                        <a:t>517 082,4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/>
                        </a:rPr>
                        <a:t>4 </a:t>
                      </a:r>
                      <a:r>
                        <a:rPr lang="ru-RU" sz="1800" b="1" i="0" u="none" strike="noStrike" dirty="0" smtClean="0">
                          <a:latin typeface="Times New Roman"/>
                        </a:rPr>
                        <a:t>118 712,5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427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latin typeface="Times New Roman"/>
                        </a:rPr>
                        <a:t>РАСХОДЫ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/>
                        </a:rPr>
                        <a:t>4 </a:t>
                      </a:r>
                      <a:r>
                        <a:rPr lang="ru-RU" sz="1800" b="1" i="0" u="none" strike="noStrike" dirty="0" smtClean="0">
                          <a:latin typeface="Times New Roman"/>
                        </a:rPr>
                        <a:t>935 001,1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/>
                        </a:rPr>
                        <a:t>4 </a:t>
                      </a:r>
                      <a:r>
                        <a:rPr lang="ru-RU" sz="1800" b="1" i="0" u="none" strike="noStrike" dirty="0" smtClean="0">
                          <a:latin typeface="Times New Roman"/>
                        </a:rPr>
                        <a:t>502 682,4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/>
                        </a:rPr>
                        <a:t>4 </a:t>
                      </a:r>
                      <a:r>
                        <a:rPr lang="ru-RU" sz="1800" b="1" i="0" u="none" strike="noStrike" dirty="0" smtClean="0">
                          <a:latin typeface="Times New Roman"/>
                        </a:rPr>
                        <a:t>104 252,5</a:t>
                      </a:r>
                      <a:endParaRPr lang="ru-RU" sz="1800" b="1" i="0" u="none" strike="noStrike" dirty="0">
                        <a:latin typeface="Times New Roman"/>
                      </a:endParaRPr>
                    </a:p>
                  </a:txBody>
                  <a:tcPr marL="5492" marR="5492" marT="5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4941168"/>
            <a:ext cx="871296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Белокалитвинского района – свод бюджетов Белокалитвинского района без учета межбюджетных трансфертов между этими бюджетами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115616" y="620688"/>
            <a:ext cx="6696744" cy="1584176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МУНИЦИПАЛЬНЫЙ ДОЛГ БЕЛОКАЛИТВИНСКОГО БЮДЖЕТА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725144"/>
            <a:ext cx="8712968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2024 – 2026 годах прогнозируется снижение объема муниципального долга Белокалитвинского района</a:t>
            </a:r>
          </a:p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Кредиты кредитных организаций будут привлекаться для обеспечения сбалансированности бюджета района</a:t>
            </a:r>
          </a:p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обслуживание муниципального долга прогнозируются на минимальном уровне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95536" y="1397000"/>
          <a:ext cx="8424936" cy="33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395536" y="3933056"/>
            <a:ext cx="8352928" cy="1017458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>ДОХОДЫ БЮДЖЕТА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0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620688"/>
            <a:ext cx="8496944" cy="432048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ДОХОДЫ БЮДЖЕТА РАЙОНА в 2024 году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797152"/>
            <a:ext cx="8712968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доходы бюджета района сформированы с учетом прогноза социально экономического развития Белокалитвинского района, основных направлений бюджетной и налоговой политики района, действующего бюджетного и налогового законодательства, а также расширения налогооблагаемой базы района за счет инвестиционной составляющей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07504" y="980728"/>
          <a:ext cx="8856984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476672"/>
            <a:ext cx="9144000" cy="57606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ДИНАМИКА ПОСТУПЛЕНИЙ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3717031"/>
          <a:ext cx="8712968" cy="295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2078933"/>
                <a:gridCol w="3105643"/>
              </a:tblGrid>
              <a:tr h="29141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НДФЛ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Налог на совокупный доход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646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318 977,9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48 797,6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46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381 562,9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57 369,7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6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413 566,3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816,3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6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440 474,9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52 938,1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6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445 683,1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55 471,1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5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472 995,3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59 208,5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79512" y="980728"/>
          <a:ext cx="871296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400896" y="764704"/>
            <a:ext cx="1158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476672"/>
            <a:ext cx="9144000" cy="57606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ДИНАМИКА ПОСТУПЛЕНИЙ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3717031"/>
          <a:ext cx="8712968" cy="293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2078933"/>
                <a:gridCol w="3105643"/>
              </a:tblGrid>
              <a:tr h="28220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Акцизы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Транспортный</a:t>
                      </a:r>
                      <a:r>
                        <a:rPr lang="ru-RU" sz="1400" baseline="0" dirty="0" smtClean="0">
                          <a:latin typeface="Arial Black" pitchFamily="34" charset="0"/>
                        </a:rPr>
                        <a:t> налог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4997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38 334,7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28 505,1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95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45 547,8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28 596,7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997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2023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779,9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29 755,1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997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46 731,0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28 196,0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997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47 719,8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27 534,9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864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50 001,0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26 8989,3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79512" y="980728"/>
          <a:ext cx="871296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400896" y="764704"/>
            <a:ext cx="1158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692696"/>
            <a:ext cx="9144000" cy="864096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КРУПНЕЙШИЕ НАЛОГОПЛАТЕЛЬЩИКИ</a:t>
            </a:r>
          </a:p>
          <a:p>
            <a:pPr algn="ctr"/>
            <a:r>
              <a:rPr lang="ru-RU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БЕЛОКАЛИТВИНСКОГО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95528" y="4293096"/>
            <a:ext cx="4248472" cy="4994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«Шахтоуправление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Садкинское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23928" y="3573016"/>
            <a:ext cx="2448272" cy="4994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«Алунекст»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51720" y="4293096"/>
            <a:ext cx="2736304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«БК-Алпроф»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4293096"/>
            <a:ext cx="1907704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«Феррум»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16216" y="3573016"/>
            <a:ext cx="2627784" cy="499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«СБП-Регион»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573016"/>
            <a:ext cx="3744416" cy="50006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«Алюминий металлург Русс»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C:\Documents and Settings\Bud6\Рабочий стол\БЮДЖЕТ для граждан 2018\img_0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13184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 descr="C:\Documents and Settings\Bud6\Рабочий стол\БЮДЖЕТ для граждан 2018\DSC08016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95232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C:\Documents and Settings\Bud6\Рабочий стол\БЮДЖЕТ для граждан 2018\IMG_2786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3176"/>
            <a:ext cx="3059831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7" descr="C:\Documents and Settings\Bud6\Рабочий стол\БЮДЖЕТ для граждан 2018\3528_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556792"/>
            <a:ext cx="3059833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3" descr="C:\Documents and Settings\Bud6\Рабочий стол\БЮДЖЕТ для граждан 2018\c2RlbGFub3VuYXMucnUvdXBsb2Fkcy85LzEvOTEyMTQwOTg0Njc3Ml9vcmlnLmpwZWc_X19pZD01MjU4OA==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5013176"/>
            <a:ext cx="3168352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 descr="C:\Documents and Settings\Bud6\Рабочий стол\БЮДЖЕТ для граждан 2018\30645147.6ygcqxqf8b.W6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5013176"/>
            <a:ext cx="2915816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7596336" cy="115212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БЕЗВОЗМЕЗДНЫЕ ПОСТУПЛЕНИЯ ИЗ ОБЛАСТНОГО БЮДЖЕТА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1268761"/>
          <a:ext cx="8784976" cy="217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699209"/>
                <a:gridCol w="3061431"/>
              </a:tblGrid>
              <a:tr h="436924">
                <a:tc>
                  <a:txBody>
                    <a:bodyPr/>
                    <a:lstStyle/>
                    <a:p>
                      <a:pPr algn="ctr"/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на 2023 год 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на 2024 год 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57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360 771,6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389 591,7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929 213,8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875 987,2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2 365 405,0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2 402 599,5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932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Иные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159 803,5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88 409,8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692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поступлений из областного бюджета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3 815 193,9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3 756 588,2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24328" y="908720"/>
            <a:ext cx="14401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573016"/>
            <a:ext cx="871296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charset="0"/>
              <a:buChar char="•"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 - 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«нецелевые межбюджетные трансферты»: предоставляются на безвозмездной и безвозвратной основе без установления направлений и (или) условий их использования</a:t>
            </a:r>
          </a:p>
          <a:p>
            <a:pPr algn="just">
              <a:buFont typeface="Arial" charset="0"/>
              <a:buChar char="•"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Субсидии 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реализацию полномочий получателя субсидий на условиях софинансирования</a:t>
            </a:r>
          </a:p>
          <a:p>
            <a:pPr algn="just">
              <a:buFont typeface="Arial" charset="0"/>
              <a:buChar char="•"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Субвенции 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осуществление полномочий, переданных Российской Федерацией субъектам</a:t>
            </a:r>
          </a:p>
          <a:p>
            <a:pPr algn="just">
              <a:buFont typeface="Arial" charset="0"/>
              <a:buChar char="•"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Иные межбюджетные трансферты 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отдельные приоритетные расходы и могут не включать условий софинансирования</a:t>
            </a: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395536" y="3933056"/>
            <a:ext cx="8352928" cy="1017458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>РАСХОДЫ БЮДЖЕТА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2050" name="Picture 2" descr="D:\Документы_Колесникова на Bud5\БЮДЖЕТ для граждан\картинки и таблицы\10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620688"/>
            <a:ext cx="9144000" cy="504056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СТРУКТУРА РАСХОДОВ БЮДЖЕТА В 2024 – 2026 годах </a:t>
            </a:r>
            <a:endParaRPr lang="ru-RU" sz="2200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980728"/>
            <a:ext cx="871296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расходов на исполнение социальных обязательств составляет более 2/3 в общем объеме расходов бюджета района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4869160"/>
          <a:ext cx="8784976" cy="1760751"/>
        </p:xfrm>
        <a:graphic>
          <a:graphicData uri="http://schemas.openxmlformats.org/drawingml/2006/table">
            <a:tbl>
              <a:tblPr/>
              <a:tblGrid>
                <a:gridCol w="2920379"/>
                <a:gridCol w="711609"/>
                <a:gridCol w="1192548"/>
                <a:gridCol w="576064"/>
                <a:gridCol w="1224136"/>
                <a:gridCol w="576064"/>
                <a:gridCol w="1584176"/>
              </a:tblGrid>
              <a:tr h="345558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latin typeface="Times New Roman"/>
                        </a:rPr>
                        <a:t>%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latin typeface="Times New Roman"/>
                        </a:rPr>
                        <a:t>тыс. рублей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latin typeface="Times New Roman"/>
                        </a:rPr>
                        <a:t>%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latin typeface="Times New Roman"/>
                        </a:rPr>
                        <a:t>тыс. рублей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latin typeface="Times New Roman"/>
                        </a:rPr>
                        <a:t>%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latin typeface="Times New Roman"/>
                        </a:rPr>
                        <a:t>тыс. рублей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0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latin typeface="Times New Roman"/>
                        </a:rPr>
                        <a:t>Социальная сфера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81,9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3 638 338,9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84,1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3 422 131,4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84,9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3 124 162,2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2870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latin typeface="Times New Roman"/>
                        </a:rPr>
                        <a:t>Отрасли народного хозяйства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3,2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144 625,7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4,7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190 853,5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2,4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86 309,9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870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latin typeface="Times New Roman"/>
                        </a:rPr>
                        <a:t>Комфортная среда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8,6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381 395,1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4,0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160 006,3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4,4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160 973,2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45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latin typeface="Times New Roman"/>
                        </a:rPr>
                        <a:t>Вопросы государственного управления</a:t>
                      </a: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6,3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280 719,9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7,2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293 422,2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8,3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latin typeface="Times New Roman"/>
                        </a:rPr>
                        <a:t>305 293,0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5316" marR="5316" marT="53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0" y="2060848"/>
          <a:ext cx="9144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1700808"/>
            <a:ext cx="91440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 расходов:                        2024 год – 4 445 079,6 тыс. рублей 2025 год – 4 072 003,4 тыс. рублей 2026 год – 3 680 456,3 тыс. рублей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6660232" cy="115212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Уважаемые жители Белокалитвинского района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" name="Заголовок 26"/>
          <p:cNvSpPr txBox="1">
            <a:spLocks/>
          </p:cNvSpPr>
          <p:nvPr/>
        </p:nvSpPr>
        <p:spPr>
          <a:xfrm>
            <a:off x="179512" y="1412776"/>
            <a:ext cx="8784976" cy="4104456"/>
          </a:xfrm>
          <a:prstGeom prst="rect">
            <a:avLst/>
          </a:prstGeom>
          <a:noFill/>
          <a:ln>
            <a:noFill/>
          </a:ln>
        </p:spPr>
        <p:txBody>
          <a:bodyPr vert="horz" anchor="b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	               </a:t>
            </a: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Финансовым управлением Администрации Белокалитвинского района подготовлен для рассмотрения основной документ – </a:t>
            </a:r>
            <a:r>
              <a:rPr lang="ru-RU" sz="2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 бюджета на 2024 год и на плановый период 2025 и 2026 годов.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	Безусловным приоритетом является выполнение социальных обязательств перед гражданами, обеспечение социальной стабильности, решение</a:t>
            </a:r>
            <a:r>
              <a:rPr kumimoji="0" lang="ru-RU" sz="29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задач по развитию </a:t>
            </a:r>
            <a:r>
              <a:rPr lang="ru-RU" sz="29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инфраструктуры.</a:t>
            </a:r>
          </a:p>
          <a:p>
            <a:pPr algn="ctr"/>
            <a:r>
              <a:rPr kumimoji="0" lang="ru-RU" sz="3400" b="1" i="0" u="none" strike="noStrike" kern="1200" normalizeH="0" baseline="0" noProof="0" dirty="0" smtClean="0"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Собранием депутатов Белокалитвинского района </a:t>
            </a:r>
          </a:p>
          <a:p>
            <a:pPr algn="ctr"/>
            <a:r>
              <a:rPr kumimoji="0" lang="ru-RU" sz="3400" b="1" i="0" u="none" strike="noStrike" kern="1200" normalizeH="0" baseline="0" noProof="0" dirty="0" smtClean="0"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принято решение 25.12.2023</a:t>
            </a:r>
            <a:r>
              <a:rPr kumimoji="0" lang="ru-RU" sz="3400" b="1" i="0" u="none" strike="noStrike" kern="1200" normalizeH="0" noProof="0" dirty="0" smtClean="0"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года № 133 </a:t>
            </a:r>
          </a:p>
          <a:p>
            <a:pPr algn="ctr"/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«О бюджете Белокалитвинского района</a:t>
            </a:r>
          </a:p>
          <a:p>
            <a:pPr algn="ctr"/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2024 год и на плановый период 2025 и 2026 годов»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Picture 3" descr="C:\Users\Bud5\Desktop\на сай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584176" cy="137976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620688"/>
            <a:ext cx="9144000" cy="648072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2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СТРУКТУРА РАСХОДОВ ПО МУНИЦИПАЛЬНЫМ ПРОГРАММАМ БЕЛОКАЛИТВИНСКОГО РАЙОНА В 2024 ГОДУ </a:t>
            </a:r>
            <a:endParaRPr lang="ru-RU" sz="2200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07504" y="3501008"/>
          <a:ext cx="2232248" cy="309634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32248"/>
              </a:tblGrid>
              <a:tr h="30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Экономические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3400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32 953,8 тыс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рублей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205826"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45639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 и инновационная экономика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7964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Развитие сельского хозяйства и регулирование рынков сельскохозяйственной продукции, сырья и продовольствия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9933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муниципальными финансами района и создание условий для эффективного управления муниципальными финансами поселений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483768" y="2852936"/>
          <a:ext cx="2880320" cy="371795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80320"/>
              </a:tblGrid>
              <a:tr h="3064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Социальные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3424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3 685 586,4 тыс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рублей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207299"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2221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Развитие здравоохранения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2735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43663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 и социальная активность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30644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граждан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30644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Доступная среда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61288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 населения Белокалитвинского района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29799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 и туризма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  <a:tr h="40558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Поддержка казачьих обществ Белокалитвинского района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508104" y="1628802"/>
          <a:ext cx="3456384" cy="497704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456384"/>
              </a:tblGrid>
              <a:tr h="2257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Инфраструктурные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b"/>
                </a:tc>
              </a:tr>
              <a:tr h="252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458 121,6 тыс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рублей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b"/>
                </a:tc>
              </a:tr>
              <a:tr h="187422"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b"/>
                </a:tc>
              </a:tr>
              <a:tr h="5489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Обеспечение качественными жилищно-коммунальными услугами населения Белокалитвинского района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4515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Обеспечение общественного порядка и профилактика правонарушений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5489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ситуаций, обеспечение пожарной безопасности и безопасности людей на водных объектах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36820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 и рациональное природопользование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2257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Информационное  общество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21945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2257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Энергоэффективность и развитие энергетики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2257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политика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36820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 имуществом в Белокалитвинском районе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36820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Формирование современной городской среды на территории Белокалитвинского района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5489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Территориальное планирование и развитие территории, в том числе для жилищного строительства</a:t>
                      </a:r>
                      <a:endParaRPr lang="ru-RU" sz="11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1874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развитие сельских территорий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79512" y="1340768"/>
            <a:ext cx="504056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4 176 661,8 тыс. рублей или 94,0% всех расходов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620688"/>
            <a:ext cx="9144000" cy="648072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2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ДОЛЯ РАСХОДОВ МУНИЦИПАЛЬНЫХ ПРОГРАММ БЕЛОКАЛИТВИНСКОГО РАЙОНА В 2024 ГОДУ </a:t>
            </a:r>
            <a:endParaRPr lang="ru-RU" sz="2200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323528" y="1268760"/>
          <a:ext cx="8568952" cy="521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907704" y="4005064"/>
            <a:ext cx="230425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4 176 661,8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тыс. рублей, или 94% от общего объема расходов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620688"/>
            <a:ext cx="9144000" cy="648072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2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ИНФОРМАЦИЯ О РАСХОДАХ БЮДЖЕТА РАЙОНА</a:t>
            </a:r>
          </a:p>
          <a:p>
            <a:pPr algn="ctr"/>
            <a:r>
              <a:rPr lang="ru-RU" sz="22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 В 2024 – 2026 ГОДАХ</a:t>
            </a:r>
            <a:endParaRPr lang="ru-RU" sz="2200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1268760"/>
          <a:ext cx="8784976" cy="52882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571044"/>
                <a:gridCol w="1499874"/>
                <a:gridCol w="1428451"/>
                <a:gridCol w="1285607"/>
              </a:tblGrid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4 445 079,6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4 072 003,4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3 680 456,3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251 283,8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225 806,8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209 515,4</a:t>
                      </a:r>
                    </a:p>
                  </a:txBody>
                  <a:tcPr marL="7620" marR="7620" marT="7620" marB="0" anchor="b"/>
                </a:tc>
              </a:tr>
              <a:tr h="25908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just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правоохранительная деятельность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29 336,1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26 529,7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26 529,7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144 625,7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190 853,5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86 309,9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372 477,1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150 299,4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150 299,4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8 918,0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9 706,9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10 673,8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2 085 482,3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2 142 419,4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1 844 484,9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116 963,2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72 693,0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71 247,6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3 696,9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497,3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567,8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1 410 342,5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1 189 625,2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1 190 965,4</a:t>
                      </a:r>
                    </a:p>
                  </a:txBody>
                  <a:tcPr marL="7620" marR="7620" marT="7620" marB="0" anchor="b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21 854,0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16 896,5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16 896,5</a:t>
                      </a:r>
                    </a:p>
                  </a:txBody>
                  <a:tcPr marL="7620" marR="7620" marT="7620" marB="0" anchor="b"/>
                </a:tc>
              </a:tr>
              <a:tr h="25908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5 590,0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3 718,0</a:t>
                      </a:r>
                    </a:p>
                  </a:txBody>
                  <a:tcPr marL="7620" marR="7620" marT="7620" marB="0" anchor="b"/>
                </a:tc>
              </a:tr>
              <a:tr h="38862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100,0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0,0</a:t>
                      </a:r>
                    </a:p>
                  </a:txBody>
                  <a:tcPr marL="7620" marR="7620" marT="7620" marB="0" anchor="b"/>
                </a:tc>
              </a:tr>
              <a:tr h="2193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Условно-утвержденные расходы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 CYR"/>
                        </a:rPr>
                        <a:t>41 085,7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 CYR"/>
                        </a:rPr>
                        <a:t>57 377,1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d5\Desktop\scal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581128"/>
            <a:ext cx="5076056" cy="22768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548680"/>
            <a:ext cx="875020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Предусмотрено на реализацию указов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Президента  Российской Федерации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2012 года в части повышения оплаты труда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в 2024 году (все источники)</a:t>
            </a:r>
            <a:endParaRPr lang="ru-RU" sz="22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11560" y="2132856"/>
            <a:ext cx="2880320" cy="25922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42 452,9 рублей Среднемесячная начисленная зарплата наемных работников по Ростовской 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5013176"/>
            <a:ext cx="4032448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Социальные работники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 42 452,9 рубля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2924944"/>
            <a:ext cx="4752528" cy="7915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Педработники  учреждений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общего образования – 43 773,3 рублей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1916832"/>
            <a:ext cx="4752528" cy="9475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Педработники  учреждений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допобразования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детей  (учреждения образования и учреждения культуры) – 42 726,9 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5877272"/>
            <a:ext cx="4032448" cy="8640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Работникам учреждений культуры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 39 274,7  рублей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1960" y="3789040"/>
            <a:ext cx="4753668" cy="71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Педработники  дошкольных учреждений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- 40 156,59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062" y="1484784"/>
            <a:ext cx="5502418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404664"/>
            <a:ext cx="8929718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Предусмотрено на реализацию указов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Президента  Российской Федерации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2012 года в части повышения оплаты труда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в 2024 году (все источники)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11560" y="2060848"/>
            <a:ext cx="2880320" cy="25922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42 452,9 рублей Среднемесячная начисленная зарплата наемных работников по Ростовской 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5157192"/>
            <a:ext cx="4536504" cy="1584176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Врачи и работники медицинских организаций, имеющие медицинское (фармацевтическое) образование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(135% от  средней зарплаты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экономике РО) – 57 311,4 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88024" y="4653136"/>
            <a:ext cx="4248472" cy="10801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Средний медицинский (фармацевтический) персонал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(75% от  средней зарплаты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экономике РО) – 31 839,70 рублей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5805264"/>
            <a:ext cx="4248472" cy="9361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Младший медицинский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персонал (72,0% от  средней зарплаты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экономике РО) – 30 566,10 рублей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395536" y="3933056"/>
            <a:ext cx="8352928" cy="1017458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>ОБРАЗОВАНИЕ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 descr="D:\Документы_Колесникова на Bud5\БЮДЖЕТ для граждан\картинки 2018\SOLNECHN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88840"/>
            <a:ext cx="2880320" cy="2016224"/>
          </a:xfrm>
          <a:prstGeom prst="rect">
            <a:avLst/>
          </a:prstGeom>
          <a:noFill/>
        </p:spPr>
      </p:pic>
      <p:pic>
        <p:nvPicPr>
          <p:cNvPr id="30723" name="Picture 3" descr="D:\Документы_Колесникова на Bud5\БЮДЖЕТ для граждан\исполнение бюджета\картинки 2022 года\Новая папка\xkrzvs1lwxh1p2tmgfmalknni4sb7c9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3131840" cy="2016224"/>
          </a:xfrm>
          <a:prstGeom prst="rect">
            <a:avLst/>
          </a:prstGeom>
          <a:noFill/>
        </p:spPr>
      </p:pic>
      <p:pic>
        <p:nvPicPr>
          <p:cNvPr id="30724" name="Picture 4" descr="D:\Документы_Колесникова на Bud5\БЮДЖЕТ для граждан\Бюджет 2023-2024\1 чтение\картинки\1643420237_66-na-dache-pro-p-sportivnii-zal-v-shkole-foto-7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88840"/>
            <a:ext cx="3131840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516177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214314"/>
          </a:xfrm>
        </p:spPr>
        <p:txBody>
          <a:bodyPr>
            <a:noAutofit/>
          </a:bodyPr>
          <a:lstStyle/>
          <a:p>
            <a:pPr lvl="0" algn="r"/>
            <a: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51520" y="1214422"/>
            <a:ext cx="8401080" cy="928694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38 ♦ общеобразовательных организаций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46 ♦ дошкольных образовательных организаций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10 ♦ учреждений дополнительного образования детей, в том числе 4 детских школы искусств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1 ♦ Центр психолого-педагогической, медицинской и социальной помощи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1 ♦ Информационный методический центр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1 ♦ Центр бухгалтерског</a:t>
            </a:r>
            <a:r>
              <a:rPr lang="ru-RU" sz="2800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о обслуживания</a:t>
            </a:r>
            <a:endParaRPr lang="ru-RU" dirty="0" smtClean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1480"/>
            <a:ext cx="535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714356"/>
            <a:ext cx="8872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Муниципальные бюджетные образовательные учреждения Белокалитвинского района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87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8680"/>
            <a:ext cx="914400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СТРУКТУРА РАСХОДОВ ПО РАЗДЕЛУ «ОБРАЗОВАНИЕ» В 2024 ГОДУ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6" name="Содержимое 7"/>
          <p:cNvSpPr txBox="1">
            <a:spLocks/>
          </p:cNvSpPr>
          <p:nvPr/>
        </p:nvSpPr>
        <p:spPr>
          <a:xfrm>
            <a:off x="0" y="3717032"/>
            <a:ext cx="9144000" cy="31409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07504" y="1340768"/>
          <a:ext cx="8858312" cy="3367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14282" y="4725144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расходов по разделу образование  </a:t>
            </a:r>
            <a:r>
              <a:rPr lang="ru-RU" sz="1100" b="1" cap="all" dirty="0" smtClean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2000" b="1" cap="all" dirty="0">
              <a:ln w="9000" cmpd="sng">
                <a:solidFill>
                  <a:srgbClr val="39639D">
                    <a:shade val="50000"/>
                    <a:satMod val="120000"/>
                  </a:srgbClr>
                </a:solidFill>
                <a:prstDash val="solid"/>
              </a:ln>
              <a:solidFill>
                <a:srgbClr val="2DA2BF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араллелограмм 20"/>
          <p:cNvSpPr/>
          <p:nvPr/>
        </p:nvSpPr>
        <p:spPr>
          <a:xfrm>
            <a:off x="321467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2021 отчет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араллелограмм 21"/>
          <p:cNvSpPr/>
          <p:nvPr/>
        </p:nvSpPr>
        <p:spPr>
          <a:xfrm>
            <a:off x="464343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2022 отчет</a:t>
            </a:r>
          </a:p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607219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2023 отчет</a:t>
            </a:r>
          </a:p>
          <a:p>
            <a:pPr algn="ctr"/>
            <a:endParaRPr lang="ru-RU" dirty="0"/>
          </a:p>
        </p:txBody>
      </p:sp>
      <p:sp>
        <p:nvSpPr>
          <p:cNvPr id="24" name="Параллелограмм 23"/>
          <p:cNvSpPr/>
          <p:nvPr/>
        </p:nvSpPr>
        <p:spPr>
          <a:xfrm>
            <a:off x="750095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 план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9124" y="592933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1 942 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366,9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57488" y="5929328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1 564 754,1</a:t>
            </a:r>
            <a:endParaRPr lang="ru-RU" sz="2000" b="1" cap="all" dirty="0">
              <a:ln w="9000" cmpd="sng">
                <a:solidFill>
                  <a:srgbClr val="39639D">
                    <a:shade val="50000"/>
                    <a:satMod val="120000"/>
                  </a:srgbClr>
                </a:solidFill>
                <a:prstDash val="solid"/>
              </a:ln>
              <a:solidFill>
                <a:srgbClr val="2DA2BF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29323" y="5929330"/>
            <a:ext cx="14029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1 904 280,9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429522" y="5929330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2 085 482,3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kisspng-internet-of-things-business-industry-digital-transformation-5b203b6ff02029.5395278315288390239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1025827661"/>
              </p:ext>
            </p:extLst>
          </p:nvPr>
        </p:nvGraphicFramePr>
        <p:xfrm>
          <a:off x="0" y="1500174"/>
          <a:ext cx="9144000" cy="492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143116"/>
            <a:ext cx="1143008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6666FF"/>
                </a:solidFill>
                <a:latin typeface="Arial Black" pitchFamily="34" charset="0"/>
                <a:cs typeface="Times New Roman" pitchFamily="18" charset="0"/>
              </a:rPr>
              <a:t>человек</a:t>
            </a:r>
            <a:endParaRPr lang="ru-RU" b="1" dirty="0">
              <a:solidFill>
                <a:srgbClr val="66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148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Численность детей, обучающихся </a:t>
            </a:r>
          </a:p>
          <a:p>
            <a:pPr algn="ctr"/>
            <a:r>
              <a:rPr lang="ru-RU" sz="36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в образовательных организациях</a:t>
            </a:r>
            <a:endParaRPr lang="ru-RU" sz="36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5661248"/>
            <a:ext cx="121444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год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728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unch-box-ppt-templ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214314"/>
          </a:xfrm>
        </p:spPr>
        <p:txBody>
          <a:bodyPr>
            <a:noAutofit/>
          </a:bodyPr>
          <a:lstStyle/>
          <a:p>
            <a:pPr lvl="0" algn="r"/>
            <a: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1480"/>
            <a:ext cx="535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71480"/>
            <a:ext cx="86439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ПРИОРИТЕТНЫМ НАПРАВЛЕНИМ РАСХОДОВ </a:t>
            </a:r>
          </a:p>
          <a:p>
            <a:pPr algn="ctr" defTabSz="457189">
              <a:defRPr/>
            </a:pPr>
            <a:r>
              <a:rPr lang="ru-RU" sz="22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СФЕРЕ ОБРАЗОВАНИЯ ЯВЛЯЕТСЯ ПРЕДОСТАВЛЕНИЕ ПИТАНИЯ</a:t>
            </a:r>
          </a:p>
          <a:p>
            <a:pPr algn="ctr" defTabSz="457189">
              <a:defRPr/>
            </a:pPr>
            <a:r>
              <a:rPr lang="ru-RU" sz="22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ОБУЧАЮЩИХСЯ В ШКОЛАХ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3419872" y="1928802"/>
            <a:ext cx="5544616" cy="4740558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/>
          <a:effectLst>
            <a:outerShdw blurRad="63500" dist="254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Норма стоимости питания</a:t>
            </a:r>
          </a:p>
          <a:p>
            <a:pPr algn="ctr"/>
            <a:r>
              <a:rPr lang="ru-RU" sz="20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в 2024 году на 1 ребенка в день:</a:t>
            </a:r>
          </a:p>
          <a:p>
            <a:pPr algn="ctr"/>
            <a:endParaRPr lang="ru-RU" sz="500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детей с ОВЗ, обучающихся в школе,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(2 раза в день)  - 149,95  рублей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детей с ОВЗ, обучающихся на дому,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(2 раза в день)  - 149,95  рублей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детей 1-4 классов обучающихся  в школе,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- 75 рублей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детей из малоимущих семей, обучающихся в школе,  (5-11 классы)  -  40 рублей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детей мобилизованных граждан, обучающихся  в школе,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(5-11 классы) – 75 рублей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обеспечение детей 1-4 классов молоком – 17,6 рублей (3 раза в неделю)</a:t>
            </a:r>
          </a:p>
          <a:p>
            <a:pPr algn="ctr"/>
            <a:endParaRPr lang="ru-RU" sz="1600" b="1" dirty="0" smtClean="0">
              <a:ln w="18415" cmpd="sng">
                <a:solidFill>
                  <a:srgbClr val="6699FF"/>
                </a:solidFill>
                <a:prstDash val="solid"/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600" b="1" dirty="0" smtClean="0">
              <a:ln>
                <a:solidFill>
                  <a:srgbClr val="00CC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>
              <a:spcAft>
                <a:spcPts val="0"/>
              </a:spcAft>
            </a:pPr>
            <a:endParaRPr lang="ru-RU" sz="1600" dirty="0" smtClean="0">
              <a:ln>
                <a:solidFill>
                  <a:srgbClr val="00CC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87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ctrTitle" idx="4294967295"/>
          </p:nvPr>
        </p:nvSpPr>
        <p:spPr>
          <a:xfrm>
            <a:off x="-252536" y="0"/>
            <a:ext cx="5724128" cy="116205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Глоссарий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24744"/>
            <a:ext cx="84249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Бюджет – форма образования и расходования денежных средств, предназначенных для финансового обеспечения и функций государства и местного самоуправления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132856"/>
            <a:ext cx="403244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Доходы бюджета –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2132856"/>
            <a:ext cx="4104456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Расходы бюджета –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869160"/>
            <a:ext cx="842493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Межбюджетные трансферты –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unch-box-ppt-templ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214314"/>
          </a:xfrm>
        </p:spPr>
        <p:txBody>
          <a:bodyPr>
            <a:noAutofit/>
          </a:bodyPr>
          <a:lstStyle/>
          <a:p>
            <a:pPr lvl="0" algn="r"/>
            <a: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1480"/>
            <a:ext cx="535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76672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ПРИОРИТЕТНЫМ НАПРАВЛЕНИМ РАСХОДОВ </a:t>
            </a:r>
          </a:p>
          <a:p>
            <a:pPr algn="ctr" defTabSz="457189">
              <a:defRPr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СФЕРЕ ОБРАЗОВАНИЯ ЯВЛЯЕТСЯ ПИТАНИЕ </a:t>
            </a:r>
          </a:p>
          <a:p>
            <a:pPr algn="ctr" defTabSz="457189">
              <a:defRPr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В ДЕТСКИХ САДАХ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71414"/>
            <a:ext cx="417646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0" y="1857364"/>
            <a:ext cx="3857620" cy="357190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/>
          <a:effectLst>
            <a:outerShdw blurRad="63500" dist="254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Средняя норма стоимости питания в 2024 году </a:t>
            </a:r>
          </a:p>
          <a:p>
            <a:pPr algn="ctr"/>
            <a:r>
              <a:rPr lang="ru-RU" sz="2000" b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 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 ребенка в день составит – 119,92 рубля.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  обеспечение горячим питанием детей в 2024 году будет направлено –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– 12 986,1 тыс. рублей</a:t>
            </a:r>
          </a:p>
          <a:p>
            <a:pPr algn="ctr"/>
            <a:endParaRPr lang="ru-RU" sz="5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n>
                <a:solidFill>
                  <a:srgbClr val="00CC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>
              <a:spcAft>
                <a:spcPts val="0"/>
              </a:spcAft>
            </a:pPr>
            <a:endParaRPr lang="ru-RU" sz="1600" dirty="0" smtClean="0">
              <a:ln>
                <a:solidFill>
                  <a:srgbClr val="00CC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879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214314"/>
          </a:xfrm>
        </p:spPr>
        <p:txBody>
          <a:bodyPr>
            <a:noAutofit/>
          </a:bodyPr>
          <a:lstStyle/>
          <a:p>
            <a:pPr lvl="0" algn="r"/>
            <a: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1480"/>
            <a:ext cx="535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71480"/>
            <a:ext cx="86439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ПРИОРИТЕТНЫЕ НАПРАВЛЕНИЯ </a:t>
            </a:r>
          </a:p>
          <a:p>
            <a:pPr algn="ctr" defTabSz="457189">
              <a:defRPr/>
            </a:pPr>
            <a:r>
              <a:rPr lang="ru-RU" sz="24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СФЕРЕ ОБРАЗОВАНИЯ </a:t>
            </a:r>
          </a:p>
          <a:p>
            <a:pPr algn="ctr" defTabSz="457189">
              <a:defRPr/>
            </a:pPr>
            <a:r>
              <a:rPr lang="ru-RU" sz="20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(за счет привлечения средств</a:t>
            </a:r>
          </a:p>
          <a:p>
            <a:pPr algn="ctr" defTabSz="457189">
              <a:defRPr/>
            </a:pPr>
            <a:r>
              <a:rPr lang="ru-RU" sz="2000" b="1" spc="100" dirty="0" smtClean="0">
                <a:ln>
                  <a:solidFill>
                    <a:srgbClr val="6699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федерального и областного бюджетов)</a:t>
            </a:r>
          </a:p>
        </p:txBody>
      </p:sp>
      <p:pic>
        <p:nvPicPr>
          <p:cNvPr id="17" name="Рисунок 16" descr="otziv_1512136548_obed_sreda_3_nedel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293096"/>
            <a:ext cx="4211960" cy="237626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</p:spPr>
      </p:pic>
      <p:sp>
        <p:nvSpPr>
          <p:cNvPr id="13" name="Блок-схема: знак завершения 12"/>
          <p:cNvSpPr/>
          <p:nvPr/>
        </p:nvSpPr>
        <p:spPr>
          <a:xfrm>
            <a:off x="4499992" y="4293096"/>
            <a:ext cx="4536504" cy="2422052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/>
          <a:effectLst>
            <a:outerShdw blurRad="63500" dist="254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ПИТАНИЕ ОБУЧАЮЩИХСЯ 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1-4 КЛАССОВ В ШКОЛАХ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2024 год – 43 878,1 тыс. рублей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2025 год – 44 354,5 тыс. рублей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2026 год – 43 722,9 тыс. рублей</a:t>
            </a: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8" name="Рисунок 17" descr="scale_12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3744416" cy="2088232"/>
          </a:xfrm>
          <a:prstGeom prst="rect">
            <a:avLst/>
          </a:prstGeom>
          <a:ln w="127000" cap="sq">
            <a:noFill/>
            <a:miter lim="800000"/>
          </a:ln>
          <a:effectLst/>
        </p:spPr>
      </p:pic>
      <p:sp>
        <p:nvSpPr>
          <p:cNvPr id="10" name="Блок-схема: знак завершения 9"/>
          <p:cNvSpPr/>
          <p:nvPr/>
        </p:nvSpPr>
        <p:spPr>
          <a:xfrm>
            <a:off x="1" y="2060848"/>
            <a:ext cx="5148064" cy="2088232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/>
          <a:effectLst>
            <a:outerShdw blurRad="63500" dist="254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b="1" dirty="0" smtClean="0">
              <a:ln w="18415" cmpd="sng">
                <a:solidFill>
                  <a:srgbClr val="6699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ВЫПЛАТЫ  ПЕДАГОГИЧЕСКИМ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РАБОТНИКАМ  ЗА  КЛАССНОЕ РУКОВОДСТВО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2024 году – 40 700,5 тыс. рублей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2025 году – 40 700,5 тыс. рублей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2026 году – 40 700,5 тыс. рублей</a:t>
            </a:r>
          </a:p>
          <a:p>
            <a:pPr algn="ctr"/>
            <a:endParaRPr lang="ru-RU" sz="1600" b="1" dirty="0" smtClean="0">
              <a:ln w="18415" cmpd="sng">
                <a:solidFill>
                  <a:srgbClr val="6699FF"/>
                </a:solidFill>
                <a:prstDash val="solid"/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600" b="1" dirty="0" smtClean="0">
              <a:ln>
                <a:solidFill>
                  <a:srgbClr val="00CC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>
              <a:spcAft>
                <a:spcPts val="0"/>
              </a:spcAft>
            </a:pPr>
            <a:endParaRPr lang="ru-RU" sz="1600" dirty="0" smtClean="0">
              <a:ln>
                <a:solidFill>
                  <a:srgbClr val="00CC99"/>
                </a:solidFill>
              </a:ln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879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395536" y="3933056"/>
            <a:ext cx="8352928" cy="1017458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>КУЛЬТУРА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0606ff5c69f5d24cf1994ab8b08a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327585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f53e05ed24a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3600" y="1988840"/>
            <a:ext cx="360040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16022800105f80da4a3624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988840"/>
            <a:ext cx="302433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8680"/>
            <a:ext cx="914400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СТРУКТУРА РАСХОДОВ ПО РАЗДЕЛУ             «КУЛЬТУРА» В 2024 ГОДУ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6" name="Содержимое 7"/>
          <p:cNvSpPr txBox="1">
            <a:spLocks/>
          </p:cNvSpPr>
          <p:nvPr/>
        </p:nvSpPr>
        <p:spPr>
          <a:xfrm>
            <a:off x="0" y="3717032"/>
            <a:ext cx="9144000" cy="31409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268760"/>
          <a:ext cx="9144000" cy="328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14282" y="4725144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расходов по разделу культура </a:t>
            </a:r>
            <a:r>
              <a:rPr lang="ru-RU" sz="1100" b="1" cap="all" dirty="0" smtClean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2000" b="1" cap="all" dirty="0">
              <a:ln w="9000" cmpd="sng">
                <a:solidFill>
                  <a:srgbClr val="39639D">
                    <a:shade val="50000"/>
                    <a:satMod val="120000"/>
                  </a:srgbClr>
                </a:solidFill>
                <a:prstDash val="solid"/>
              </a:ln>
              <a:solidFill>
                <a:srgbClr val="2DA2BF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араллелограмм 20"/>
          <p:cNvSpPr/>
          <p:nvPr/>
        </p:nvSpPr>
        <p:spPr>
          <a:xfrm>
            <a:off x="321467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2021 отчет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араллелограмм 21"/>
          <p:cNvSpPr/>
          <p:nvPr/>
        </p:nvSpPr>
        <p:spPr>
          <a:xfrm>
            <a:off x="464343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2022 отчет</a:t>
            </a:r>
          </a:p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607219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2023 отчет</a:t>
            </a:r>
          </a:p>
          <a:p>
            <a:pPr algn="ctr"/>
            <a:endParaRPr lang="ru-RU" dirty="0"/>
          </a:p>
        </p:txBody>
      </p:sp>
      <p:sp>
        <p:nvSpPr>
          <p:cNvPr id="24" name="Параллелограмм 23"/>
          <p:cNvSpPr/>
          <p:nvPr/>
        </p:nvSpPr>
        <p:spPr>
          <a:xfrm>
            <a:off x="7500958" y="5286388"/>
            <a:ext cx="1357322" cy="64294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 план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9124" y="592933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106 254,2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57488" y="5929328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A2BF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96 962,5</a:t>
            </a:r>
            <a:endParaRPr lang="ru-RU" sz="2000" b="1" cap="all" dirty="0">
              <a:ln w="9000" cmpd="sng">
                <a:solidFill>
                  <a:srgbClr val="39639D">
                    <a:shade val="50000"/>
                    <a:satMod val="120000"/>
                  </a:srgbClr>
                </a:solidFill>
                <a:prstDash val="solid"/>
              </a:ln>
              <a:solidFill>
                <a:srgbClr val="2DA2BF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00760" y="5929330"/>
            <a:ext cx="12858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236 554,4</a:t>
            </a:r>
          </a:p>
          <a:p>
            <a:pPr algn="ctr"/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429520" y="5929330"/>
            <a:ext cx="114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116 963,2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rowd-3127293_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643050"/>
            <a:ext cx="8643998" cy="3786214"/>
          </a:xfrm>
          <a:prstGeom prst="rect">
            <a:avLst/>
          </a:prstGeom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423297037"/>
              </p:ext>
            </p:extLst>
          </p:nvPr>
        </p:nvGraphicFramePr>
        <p:xfrm>
          <a:off x="142844" y="1285860"/>
          <a:ext cx="8821644" cy="545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929718" cy="1357322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Расходы на повышение оплаты труда работникам учреждений культуры в 2024 году</a:t>
            </a:r>
            <a:endParaRPr lang="ru-RU" sz="2400" b="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664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rowd-3127293_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143999" cy="44291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929718" cy="135732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Ежегодные мероприятия в сфере культуры на 2024 год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2915816" y="2000240"/>
          <a:ext cx="3168352" cy="342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</a:tblGrid>
              <a:tr h="3429024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День победы 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endParaRPr lang="ru-RU" sz="24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День города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endParaRPr lang="ru-RU" sz="24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Масленица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4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роицкие гуляния</a:t>
                      </a:r>
                      <a:endParaRPr lang="ru-RU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11" descr="dsc_6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307180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_69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789040"/>
            <a:ext cx="3143240" cy="2160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 descr="dsc_6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5283" y="1628800"/>
            <a:ext cx="3188717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_69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861048"/>
            <a:ext cx="3203848" cy="208823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="" xmlns:p14="http://schemas.microsoft.com/office/powerpoint/2010/main" val="2888664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395536" y="3933056"/>
            <a:ext cx="8352928" cy="1017458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>ЗДРАВООХРАНЕНИЕ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Bud8\Pictures\Новая папка\1ag_2574__k5g11f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87824" y="1988840"/>
            <a:ext cx="3024336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Picture 8" descr="C:\Users\Bud8\Pictures\Новая папка\ee1f61805e09b37ff5f5528e465ff74d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2160" y="1988840"/>
            <a:ext cx="3131840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Рисунок 16" descr="letnyaya-praktika-studentov-medikov1050434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8840"/>
            <a:ext cx="298782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Заголовок 26"/>
          <p:cNvSpPr txBox="1">
            <a:spLocks/>
          </p:cNvSpPr>
          <p:nvPr/>
        </p:nvSpPr>
        <p:spPr>
          <a:xfrm>
            <a:off x="395536" y="692696"/>
            <a:ext cx="8352928" cy="101745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Расходы бюджета Белокалитвинского района на здравоохранение в 2024 – 2026 годах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1747" name="Picture 3" descr="D:\Документы_Колесникова на Bud5\БЮДЖЕТ для граждан\БЮДЖЕТ 2024-2026\для бюджета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9144000" cy="2448272"/>
          </a:xfrm>
          <a:prstGeom prst="rect">
            <a:avLst/>
          </a:prstGeom>
          <a:noFill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107504" y="1556792"/>
          <a:ext cx="8856983" cy="1796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4767"/>
                <a:gridCol w="1310684"/>
                <a:gridCol w="1244370"/>
                <a:gridCol w="1537162"/>
              </a:tblGrid>
              <a:tr h="377065">
                <a:tc>
                  <a:txBody>
                    <a:bodyPr/>
                    <a:lstStyle/>
                    <a:p>
                      <a:pPr algn="just" fontAlgn="t"/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r>
                        <a:rPr lang="ru-RU" sz="16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</a:tr>
              <a:tr h="343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Здравоохранение, всего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3 696,9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497,3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567,8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</a:tr>
              <a:tr h="343015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из них на </a:t>
                      </a:r>
                      <a:r>
                        <a:rPr kumimoji="0" lang="ru-RU" sz="1400" b="1" i="1" u="sng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транспортировку пациентов, страдающих хронической почечной недостаточностью,</a:t>
                      </a:r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проживающих в </a:t>
                      </a:r>
                      <a:r>
                        <a:rPr kumimoji="0" lang="ru-RU" sz="14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Белокалитвинском</a:t>
                      </a:r>
                      <a:r>
                        <a:rPr kumimoji="0" lang="ru-RU" sz="14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районе, от места их фактического проживания до места получения медицинской помощи методом заместительной почечной терапии и обратно </a:t>
                      </a:r>
                      <a:endParaRPr kumimoji="0" lang="ru-RU" sz="1400" b="1" i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t" latinLnBrk="0" hangingPunct="1"/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t" latinLnBrk="0" hangingPunct="1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1 974,1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t" latinLnBrk="0" hangingPunct="1"/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t" latinLnBrk="0" hangingPunct="1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t" latinLnBrk="0" hangingPunct="1"/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t" latinLnBrk="0" hangingPunct="1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452320" y="1268760"/>
            <a:ext cx="157160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5652120" y="2060848"/>
            <a:ext cx="3173739" cy="2088232"/>
          </a:xfrm>
          <a:prstGeom prst="snip2DiagRect">
            <a:avLst>
              <a:gd name="adj1" fmla="val 0"/>
              <a:gd name="adj2" fmla="val 74"/>
            </a:avLst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Доплаты к стипендиям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студентам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ординаторам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,0 тыс. рублей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66405" y="4509120"/>
            <a:ext cx="3168352" cy="2075197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 жилых помещений для иногородних врачей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человек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732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,0 тыс. рублей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64705"/>
            <a:ext cx="9144000" cy="1077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Поддержка кадровых ресурсов здравоохранения  в 2024 году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7" name="Рисунок 16" descr="letnyaya-praktika-studentov-medikov1050434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509120"/>
            <a:ext cx="3096344" cy="20882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 descr="591795e985f84c5445c6b2afb3fb96d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3168352" cy="21069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Users\Bud8\Pictures\Новая папка\s120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43808" y="2492896"/>
            <a:ext cx="3550806" cy="3352147"/>
          </a:xfrm>
          <a:prstGeom prst="rect">
            <a:avLst/>
          </a:prstGeom>
          <a:solidFill>
            <a:schemeClr val="bg2">
              <a:lumMod val="60000"/>
              <a:lumOff val="40000"/>
              <a:alpha val="8000"/>
            </a:schemeClr>
          </a:solidFill>
        </p:spPr>
      </p:pic>
      <p:sp>
        <p:nvSpPr>
          <p:cNvPr id="12" name="Прямоугольник 11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47509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395536" y="3933056"/>
            <a:ext cx="8352928" cy="101745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СОЦИАЛЬНАЯ ПОЛИТИКА</a:t>
            </a:r>
            <a:endParaRPr lang="ru-RU" sz="40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Documents and Settings\Bud6\Рабочий стол\БЮДЖЕТ для граждан 2018\3.jpg_thumbna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20384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Bud6\Рабочий стол\картинки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88840"/>
            <a:ext cx="327585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D:\Документы_Колесникова на Bud5\БЮДЖЕТ для граждан\Бюджет 2023-2024\z3mr1igosxhv53g0ydlvfzxki6qr1rt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88840"/>
            <a:ext cx="2952328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ctrTitle" idx="4294967295"/>
          </p:nvPr>
        </p:nvSpPr>
        <p:spPr>
          <a:xfrm>
            <a:off x="0" y="260648"/>
            <a:ext cx="8568952" cy="1008112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0070C0"/>
                </a:solidFill>
                <a:latin typeface="Arial Black" pitchFamily="34" charset="0"/>
              </a:rPr>
              <a:t>Белокалитвинский</a:t>
            </a:r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 район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672408" cy="47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635896" y="948690"/>
            <a:ext cx="5364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История Белокалитвинского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ведет отсчет с 1703 года.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состав муниципального образования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Белокалитвинский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район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входят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 городских и 10 сельских поселений.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Площадь района – 2653 км2.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Численность населения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89,4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тыс. человек.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Отличительная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черта нашей территории -  это разнообразие экономической специализации.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Предприятия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выпускают: алюминиевый прокат, строительные профили, посуду алюминиевую и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антипригарным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покрытием, поковки, уголь, щебень, хлебобулочные, кондитерские и макаронные изделия, швейные изделия, кирпич, тару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гофрокартона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растениеводство и животноводство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Выращивают зерновые, подсолнечник, овощи и бахчевые культуры.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представлена автомобильным, железнодорожным, водным транспортом.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Благоприятные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условия для инвестиционной деятельности.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8680"/>
            <a:ext cx="914400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На социальную политику в 2024 году предусмотрено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1 410 342,5 тыс. рублей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, из них: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0" y="1484784"/>
          <a:ext cx="9144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Содержимое 7"/>
          <p:cNvSpPr txBox="1">
            <a:spLocks/>
          </p:cNvSpPr>
          <p:nvPr/>
        </p:nvSpPr>
        <p:spPr>
          <a:xfrm>
            <a:off x="179512" y="4365104"/>
            <a:ext cx="8712968" cy="2492896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65125" marR="0" lvl="0" indent="-31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Приоритетные направления: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защищенной, комфортной среды для жизни и благополучия семей с детьми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Поддержка граждан старшего поколения, повышение качества их жизни и создание условий для активного долголетия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Поддержка малообеспеченных граждан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Поддержка детей-сирот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детей, оставшихся без попечения родителей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8680"/>
            <a:ext cx="9144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ОСНОВНЫЕ ПОКАЗАТЕЛИ ДЕЯТЕЛЬНОСТИ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НА 2024 ГОД ПО РАЗДЕЛУ «СОЦИАЛЬНАЯ ПОЛИТИКА»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16024"/>
          </a:xfrm>
        </p:spPr>
        <p:txBody>
          <a:bodyPr>
            <a:normAutofit/>
          </a:bodyPr>
          <a:lstStyle/>
          <a:p>
            <a:pPr algn="just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7 932,0 тыс. рублей/2 семьи</a:t>
            </a:r>
          </a:p>
          <a:p>
            <a:pPr algn="just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75 132,3 тыс. рублей/33 человека</a:t>
            </a:r>
          </a:p>
          <a:p>
            <a:pPr algn="just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Реализация программ местного развития и обеспечение занятости для шахтерских городов и поселков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241 177,1 тыс. рублей/44 семьи</a:t>
            </a:r>
          </a:p>
          <a:p>
            <a:pPr algn="just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Улучшение жилищных условий граждан, проживающих на сельских территориях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0,1 тыс. рублей/1 семья</a:t>
            </a:r>
          </a:p>
          <a:p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Bud5\Desktop\haeus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085185"/>
            <a:ext cx="4320480" cy="1772816"/>
          </a:xfrm>
          <a:prstGeom prst="rect">
            <a:avLst/>
          </a:prstGeom>
          <a:noFill/>
        </p:spPr>
      </p:pic>
      <p:pic>
        <p:nvPicPr>
          <p:cNvPr id="2051" name="Picture 3" descr="C:\Users\Bud5\Desktop\1673516806_gas-kvas-com-p-klyuch-detskii-risunok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96752"/>
            <a:ext cx="1584176" cy="1201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764704"/>
            <a:ext cx="9144000" cy="5232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Социальное обслуживание граждан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51520" y="1340768"/>
            <a:ext cx="4176464" cy="4464496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финансовое обеспечение деятельности муниципального бюджетного учреждения социального обслуживания Белокалитвинского района «Центр социального обслуживания граждан пожилого возраста и инвалидов» предусмотрено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endParaRPr lang="ru-RU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2024 году- 337 738,4 тыс. рублей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2025 году- 359 252,7 тыс. рублей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2026 году- 379 710,0 тыс. рублей</a:t>
            </a:r>
          </a:p>
          <a:p>
            <a:pPr algn="ctr"/>
            <a:endParaRPr lang="ru-RU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Bud5\Desktop\картинки 2023\yylg8a3cppehxbi5mfyq5005951wgy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0768"/>
            <a:ext cx="3672408" cy="2520280"/>
          </a:xfrm>
          <a:prstGeom prst="rect">
            <a:avLst/>
          </a:prstGeom>
          <a:noFill/>
        </p:spPr>
      </p:pic>
      <p:pic>
        <p:nvPicPr>
          <p:cNvPr id="3" name="Picture 3" descr="C:\Users\Bud5\Desktop\картинки 2023\lhtfpd82zpqncjzl96qnfaj8n9qhf23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3056"/>
            <a:ext cx="3960440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0" y="3933056"/>
            <a:ext cx="9144000" cy="101745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ФИЗИЧЕСКАЯ КУЛЬТУРА И СПОРТ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Bud5\Desktop\картинки 2023\mvsnz3nqiepcnlyknf17zdcehgop9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988840"/>
            <a:ext cx="3059832" cy="2232248"/>
          </a:xfrm>
          <a:prstGeom prst="rect">
            <a:avLst/>
          </a:prstGeom>
          <a:noFill/>
        </p:spPr>
      </p:pic>
      <p:pic>
        <p:nvPicPr>
          <p:cNvPr id="2051" name="Picture 3" descr="C:\Users\Bud5\Desktop\картинки 2023\o5f0lempm13qs6engy55tx3fccckqlq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988840"/>
            <a:ext cx="2915816" cy="2232248"/>
          </a:xfrm>
          <a:prstGeom prst="rect">
            <a:avLst/>
          </a:prstGeom>
          <a:noFill/>
        </p:spPr>
      </p:pic>
      <p:pic>
        <p:nvPicPr>
          <p:cNvPr id="2052" name="Picture 4" descr="C:\Users\Bud5\Desktop\картинки 2023\itekcxcl0gqy79y5j1za8awmlll1m87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321468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Заголовок 26"/>
          <p:cNvSpPr txBox="1">
            <a:spLocks/>
          </p:cNvSpPr>
          <p:nvPr/>
        </p:nvSpPr>
        <p:spPr>
          <a:xfrm>
            <a:off x="395536" y="692696"/>
            <a:ext cx="8352928" cy="101745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Расходы бюджета Белокалитвинского района на развитие физической культуры и спорта в 2024 – 2026 годах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-2" y="1988840"/>
          <a:ext cx="9144001" cy="111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9173"/>
                <a:gridCol w="1353158"/>
                <a:gridCol w="1284695"/>
                <a:gridCol w="1586975"/>
              </a:tblGrid>
              <a:tr h="432048">
                <a:tc>
                  <a:txBody>
                    <a:bodyPr/>
                    <a:lstStyle/>
                    <a:p>
                      <a:pPr algn="just" fontAlgn="t"/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r>
                        <a:rPr lang="ru-RU" sz="16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</a:tr>
              <a:tr h="343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770,7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517,0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517,0</a:t>
                      </a:r>
                    </a:p>
                  </a:txBody>
                  <a:tcPr marL="0" marR="0" marT="0" marB="0" anchor="b"/>
                </a:tc>
              </a:tr>
              <a:tr h="343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18 083,3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16 379,5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16 379,5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380312" y="1628800"/>
            <a:ext cx="157160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т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окументы_Колесникова на Bud5\БЮДЖЕТ для граждан\БЮДЖЕТ для граждан 2019-2021\картинки\kruz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140968"/>
            <a:ext cx="6710040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0" y="3933056"/>
            <a:ext cx="9144000" cy="10174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ЗАЩИТА ОТ ЧРЕЗВАЧАЙНЫХ СИТУАЦИЙ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\\Prog3\документы_михеева\ГО и ЧС\фот ч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298782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Bud5\Desktop\WhatsApp-Image-2021-10-25-at-10.58.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916832"/>
            <a:ext cx="3168352" cy="2376264"/>
          </a:xfrm>
          <a:prstGeom prst="rect">
            <a:avLst/>
          </a:prstGeom>
          <a:noFill/>
        </p:spPr>
      </p:pic>
      <p:pic>
        <p:nvPicPr>
          <p:cNvPr id="10" name="Picture 3" descr="\\Prog3\документы_михеева\ГО и ЧС\фото ап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916832"/>
            <a:ext cx="298782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07510692"/>
              </p:ext>
            </p:extLst>
          </p:nvPr>
        </p:nvGraphicFramePr>
        <p:xfrm>
          <a:off x="323528" y="980728"/>
          <a:ext cx="48965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0" y="765175"/>
            <a:ext cx="4537075" cy="107964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Финансовое обеспечение муниципального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казенного учреждения Белокалитвинского района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4294967295"/>
          </p:nvPr>
        </p:nvSpPr>
        <p:spPr>
          <a:xfrm>
            <a:off x="0" y="1988840"/>
            <a:ext cx="4499992" cy="1080070"/>
          </a:xfrm>
        </p:spPr>
        <p:txBody>
          <a:bodyPr/>
          <a:lstStyle/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2024 году – 18 214,1 тыс. рублей 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2025 году – 17 814,1 тыс. рублей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2026 году -  17 814,1 тыс. рублей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4294967295"/>
          </p:nvPr>
        </p:nvSpPr>
        <p:spPr>
          <a:xfrm>
            <a:off x="4572001" y="4149725"/>
            <a:ext cx="4464496" cy="11557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Создание аппаратно-программного комплекса "Безопасный город"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4294967295"/>
          </p:nvPr>
        </p:nvSpPr>
        <p:spPr>
          <a:xfrm>
            <a:off x="4355976" y="5373688"/>
            <a:ext cx="4680521" cy="118110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2024 году – 3 011,1 тыс. рублей 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2025 году – 604,7 тыс. рублей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2026 году -  604,7 тыс. рублей </a:t>
            </a:r>
          </a:p>
          <a:p>
            <a:endParaRPr lang="ru-RU" sz="1800" dirty="0"/>
          </a:p>
        </p:txBody>
      </p:sp>
      <p:pic>
        <p:nvPicPr>
          <p:cNvPr id="1026" name="Picture 2" descr="\\Prog3\документы_михеева\ГО и ЧС\фото асф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764704"/>
            <a:ext cx="432048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16" name="Picture 2" descr="\\Prog3\документы_михеева\ГО и ЧС\фотоеддс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212976"/>
            <a:ext cx="4320480" cy="272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31101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0" y="765175"/>
            <a:ext cx="4537075" cy="215976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Развитие единой дежурно-диспетчерской службы и создание на ее основе системы обеспечения вызова экстренных оперативных служб по единому номеру 112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4294967295"/>
          </p:nvPr>
        </p:nvSpPr>
        <p:spPr>
          <a:xfrm>
            <a:off x="251520" y="2708920"/>
            <a:ext cx="4499992" cy="1080070"/>
          </a:xfrm>
        </p:spPr>
        <p:txBody>
          <a:bodyPr/>
          <a:lstStyle/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2024 году – 7 420,6 тыс. рублей 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2025 году – 7 420,6 тыс. рублей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2026 году -  7 420,6 тыс. рублей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4294967295"/>
          </p:nvPr>
        </p:nvSpPr>
        <p:spPr>
          <a:xfrm>
            <a:off x="4572001" y="4149725"/>
            <a:ext cx="4464496" cy="11557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Защита населения от чрезвычайных ситуаций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4294967295"/>
          </p:nvPr>
        </p:nvSpPr>
        <p:spPr>
          <a:xfrm>
            <a:off x="4499992" y="5373688"/>
            <a:ext cx="4536505" cy="118110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2024 году – 669,5 тыс. рублей 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2025 году – 669,5  тыс. рублей</a:t>
            </a:r>
          </a:p>
          <a:p>
            <a:pPr lvl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2026 году -  669,5  тыс. рублей </a:t>
            </a:r>
          </a:p>
          <a:p>
            <a:endParaRPr lang="ru-RU" sz="1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5123" name="Picture 3" descr="C:\Users\Bud5\Desktop\c172d5a4c0fe3f7d55f58ff293cf5b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6"/>
            <a:ext cx="4223466" cy="2817019"/>
          </a:xfrm>
          <a:prstGeom prst="rect">
            <a:avLst/>
          </a:prstGeom>
          <a:noFill/>
        </p:spPr>
      </p:pic>
      <p:pic>
        <p:nvPicPr>
          <p:cNvPr id="1026" name="Picture 2" descr="C:\Users\Bud5\Desktop\4593f2b8978223015d39d0738003a51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032448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1101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0" y="3933056"/>
            <a:ext cx="9144000" cy="10174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НАЦИОНАЛЬНАЯ ЭКОНОМИКА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Documents and Settings\Bud6\Рабочий стол\БЮДЖЕТ для граждан 2018\2634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05983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D:\Документы_Колесникова на Bud5\БЮДЖЕТ для граждан\БЮДЖЕТ 2021-2023\проект бюджета 2021\бюдж.21 картинки\схAD6I8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88840"/>
            <a:ext cx="3059832" cy="2376264"/>
          </a:xfrm>
          <a:prstGeom prst="rect">
            <a:avLst/>
          </a:prstGeom>
          <a:noFill/>
        </p:spPr>
      </p:pic>
      <p:pic>
        <p:nvPicPr>
          <p:cNvPr id="6147" name="Picture 3" descr="D:\Документы_Колесникова на Bud5\БЮДЖЕТ для граждан\картинки и таблицы\deng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988840"/>
            <a:ext cx="302433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20688"/>
            <a:ext cx="77048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Муниципальная поддержка экономики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52" y="1556792"/>
            <a:ext cx="3672408" cy="7200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Сельское хозяйство и рыболовство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39952" y="4293097"/>
            <a:ext cx="4660000" cy="72008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национальной экономики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359532" y="3645024"/>
            <a:ext cx="3636404" cy="36004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9 419,6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4139952" y="6366276"/>
            <a:ext cx="4660000" cy="36004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2026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54952" y="2610233"/>
            <a:ext cx="3672408" cy="36004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13 584,3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139952" y="5832003"/>
            <a:ext cx="4660000" cy="36004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2025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139952" y="5301208"/>
            <a:ext cx="4660000" cy="360040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20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658,3 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359532" y="3140968"/>
            <a:ext cx="3672408" cy="36004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8 898,3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Документы_Колесникова на Bud5\БЮДЖЕТ для граждан\Бюджет 2023-2024\ibtx41qlvzczvyl6701v9ihomx3yf6w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556792"/>
            <a:ext cx="4680520" cy="2664296"/>
          </a:xfrm>
          <a:prstGeom prst="rect">
            <a:avLst/>
          </a:prstGeom>
          <a:noFill/>
        </p:spPr>
      </p:pic>
      <p:pic>
        <p:nvPicPr>
          <p:cNvPr id="8195" name="Picture 3" descr="D:\Документы_Колесникова на Bud5\БЮДЖЕТ для граждан\Бюджет 2023-2024\0dq9s9r22utfmtoh7h0wsrondqpar8q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3744416" cy="265812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07156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ОСНОВНЫЕ ПОДХОДЫ К ФОРМИРОВАНИЮ БЮДЖЕТА</a:t>
            </a:r>
            <a:endParaRPr lang="ru-RU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1484313"/>
            <a:ext cx="9144000" cy="576535"/>
          </a:xfrm>
          <a:solidFill>
            <a:schemeClr val="accent1">
              <a:lumMod val="75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Основные задачи и приоритетные направления бюджетной и налоговой политики Белокалитвинского района на 2024-2026 годы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294967295"/>
          </p:nvPr>
        </p:nvSpPr>
        <p:spPr>
          <a:xfrm>
            <a:off x="611560" y="2204864"/>
            <a:ext cx="8713788" cy="4175125"/>
          </a:xfrm>
        </p:spPr>
        <p:txBody>
          <a:bodyPr>
            <a:normAutofit lnSpcReduction="10000"/>
          </a:bodyPr>
          <a:lstStyle/>
          <a:p>
            <a:pPr marL="365125" indent="-3175">
              <a:buNone/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Бюджетная и налоговая политика направлена на решение задач: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целей социально-экономического развития Белокалитвинского района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Стимулирование экономической и инвестиционной активности, развитие доходного потенциала района на основе экономического роста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Сохранение социальной стабильности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инфраструктуры и инновационных технологий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92696"/>
            <a:ext cx="77768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Дорожное хозяйство (часть 1)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933056"/>
            <a:ext cx="403244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источники формирования доходов дорожного фонда Белокалитвинского района: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-акцизы на автомобильный бензин,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транспортный налог,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-субсидии из областного бюджета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581128"/>
            <a:ext cx="3995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бюджетных ассигнований дорожного фонда </a:t>
            </a:r>
          </a:p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района: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год-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130 383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,1 тыс. рублей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год- 181 955,2 тыс. рублей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год-  76 890,3 тыс.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Documents and Settings\Bud6\Рабочий стол\БЮДЖЕТ для граждан 2018\2634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427984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дорог местного значения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846,9 тыс. км.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964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77656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Дорожное хозяйство (часть 2)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1027" name="Picture 3" descr="D:\Документы_Колесникова на Bud5\БЮДЖЕТ для граждан\БЮДЖЕТ 2024-2026\для бюджета\2KrDV0YIc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556792"/>
            <a:ext cx="5328592" cy="33843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141277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расходов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дорожного фонда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</a:t>
            </a:r>
            <a:endParaRPr lang="ru-RU" sz="20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5445224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дорожной деятельности в отношении автомобильных дорог местного значения</a:t>
            </a:r>
          </a:p>
          <a:p>
            <a:pPr lvl="0"/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852936"/>
            <a:ext cx="3312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бюджетам поселений на ремонт и содержание автомобильных дорог </a:t>
            </a:r>
          </a:p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 пользования </a:t>
            </a:r>
          </a:p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местного значения, в том числе на формирование муниципальных </a:t>
            </a:r>
          </a:p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дорожных фондов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009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0" y="3933056"/>
            <a:ext cx="9144000" cy="10174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ЖИЛИЩНО-КОММУНАЛЬНОЕ ХОЗЯЙСТВО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Bud5\Desktop\BOY_4686-scaled-e166806892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203848" cy="2304256"/>
          </a:xfrm>
          <a:prstGeom prst="rect">
            <a:avLst/>
          </a:prstGeom>
          <a:noFill/>
        </p:spPr>
      </p:pic>
      <p:pic>
        <p:nvPicPr>
          <p:cNvPr id="3075" name="Picture 3" descr="C:\Users\Bud5\Desktop\4h69r97dq5azh0vr2n88ku0ou7aiigw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988840"/>
            <a:ext cx="2987824" cy="2304256"/>
          </a:xfrm>
          <a:prstGeom prst="rect">
            <a:avLst/>
          </a:prstGeom>
          <a:noFill/>
        </p:spPr>
      </p:pic>
      <p:pic>
        <p:nvPicPr>
          <p:cNvPr id="3076" name="Picture 4" descr="C:\Users\Bud5\Desktop\20210820_111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88840"/>
            <a:ext cx="2952328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Заголовок 26"/>
          <p:cNvSpPr txBox="1">
            <a:spLocks/>
          </p:cNvSpPr>
          <p:nvPr/>
        </p:nvSpPr>
        <p:spPr>
          <a:xfrm>
            <a:off x="395536" y="692696"/>
            <a:ext cx="8352928" cy="101745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Расходы бюджета Белокалитвинского района на развитие жилищно-коммунального хозяйства в 2024 – 2026 годах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51521" y="1988840"/>
          <a:ext cx="8712966" cy="111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371"/>
                <a:gridCol w="1458276"/>
                <a:gridCol w="1368152"/>
                <a:gridCol w="1512167"/>
              </a:tblGrid>
              <a:tr h="432048">
                <a:tc>
                  <a:txBody>
                    <a:bodyPr/>
                    <a:lstStyle/>
                    <a:p>
                      <a:pPr algn="just" fontAlgn="t"/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r>
                        <a:rPr lang="ru-RU" sz="16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</a:tr>
              <a:tr h="343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276 342,3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96 153,5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96 153,5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43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96 134,8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54 145,9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54 145,9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380312" y="1628800"/>
            <a:ext cx="157160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Bud5\Desktop\x10xje7g5ywz4c0t5xju7nf0pscr7n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348" y="3284984"/>
            <a:ext cx="5403148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79512" y="404664"/>
            <a:ext cx="8784975" cy="113665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Переселение граждан из аварийного и</a:t>
            </a:r>
            <a:br>
              <a:rPr lang="ru-RU" sz="24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 ветхого жилищного фонда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1026" name="Picture 2" descr="\\Prog3\документы_михеева\ПЕРЕСЕЛЕНИЕ\peresel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7812360" cy="4392488"/>
          </a:xfrm>
          <a:prstGeom prst="rect">
            <a:avLst/>
          </a:prstGeom>
          <a:noFill/>
        </p:spPr>
      </p:pic>
      <p:sp>
        <p:nvSpPr>
          <p:cNvPr id="19" name="Параллелограмм 18"/>
          <p:cNvSpPr/>
          <p:nvPr/>
        </p:nvSpPr>
        <p:spPr>
          <a:xfrm>
            <a:off x="0" y="1412776"/>
            <a:ext cx="6876256" cy="4392488"/>
          </a:xfrm>
          <a:prstGeom prst="parallelogram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899592" y="1556792"/>
          <a:ext cx="583264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682659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79512" y="476672"/>
            <a:ext cx="8784975" cy="113665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Реализация мероприятий по сносу расселенных аварийных домов в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Белокалитвинском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 районе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2" name="Picture 2" descr="https://perekrestokinfo.ru/wp-content/uploads/2019/10/16022798225f80d98eac1c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720080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1268760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бюджетных ассигнований, предусмотренный на  снос, в 2024 году составляет  - 80 068,5  тыс. рублей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659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79512" y="476672"/>
            <a:ext cx="8784975" cy="113665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Инициативное бюджетирование – форма непосредственного участия жителей в решении вопросов местного значения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173850" y="1820787"/>
            <a:ext cx="4392488" cy="1872208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01.08.2019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178-ЗС «Об инициативном бюджетировании в Ростовской области»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агетная рамка 13"/>
          <p:cNvSpPr/>
          <p:nvPr/>
        </p:nvSpPr>
        <p:spPr>
          <a:xfrm>
            <a:off x="4746198" y="1813914"/>
            <a:ext cx="4211960" cy="1885954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Ростовской области от 24.10.2019 № 742 «О некоторых мерах по реализации Областного закона от 01.08.2019 № 178-ЗС»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агетная рамка 14"/>
          <p:cNvSpPr/>
          <p:nvPr/>
        </p:nvSpPr>
        <p:spPr>
          <a:xfrm>
            <a:off x="179512" y="3861048"/>
            <a:ext cx="8806890" cy="395112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179499" y="4365104"/>
            <a:ext cx="8806903" cy="1012305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граждан в решение вопросов местного значения, повышение бюджетной грамотности и созидательной активности жителей конкретного населенного пункта, воспитание ответственного гражданина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агетная рамка 16"/>
          <p:cNvSpPr/>
          <p:nvPr/>
        </p:nvSpPr>
        <p:spPr>
          <a:xfrm>
            <a:off x="1259632" y="5445224"/>
            <a:ext cx="7740351" cy="652264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местного самоуправления, повышение открытости деятельности органов местного самоуправления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агетная рамка 17"/>
          <p:cNvSpPr/>
          <p:nvPr/>
        </p:nvSpPr>
        <p:spPr>
          <a:xfrm>
            <a:off x="3995936" y="6165304"/>
            <a:ext cx="5004048" cy="576064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расходования бюджетных средств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659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7273925" cy="1017588"/>
          </a:xfrm>
        </p:spPr>
        <p:txBody>
          <a:bodyPr>
            <a:normAutofit fontScale="90000"/>
          </a:bodyPr>
          <a:lstStyle/>
          <a:p>
            <a:r>
              <a:rPr lang="ru-RU" sz="2400" b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itchFamily="34" charset="0"/>
                <a:cs typeface="Times New Roman" panose="02020603050405020304" pitchFamily="18" charset="0"/>
              </a:rPr>
              <a:t>Инициативное бюджетирование – форма непосредственного участия жителей в решении вопросов местного значения</a:t>
            </a:r>
            <a:endParaRPr lang="ru-RU" sz="2400" b="0" dirty="0">
              <a:solidFill>
                <a:schemeClr val="bg2">
                  <a:lumMod val="25000"/>
                </a:schemeClr>
              </a:solidFill>
              <a:effectLst/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7984" y="1556792"/>
            <a:ext cx="45365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планируемые к реализации</a:t>
            </a:r>
          </a:p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2024 году: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памятника "Братская могила" возле ДК в хуторе Ленина 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1 999,7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памятника "Воинам Великой Отечественной войны", расположенного по адресу: Ростовская область, р-н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Белокалитвинский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х. Кононов, 10м на северо-восток </a:t>
            </a:r>
          </a:p>
          <a:p>
            <a:pPr marL="285750" indent="-285750"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ул.Центральной, 55  –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2 568,1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Мемориала "Воинам освободителям", расположенного на земельном участке по адресу: Российская Федерация, Ростовская область,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Белокалитвинский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Белокалитвинское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поселение, г. Белая Калитва, ул.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Атаева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земельный участок № 100 а – </a:t>
            </a:r>
          </a:p>
          <a:p>
            <a:pPr marL="285750" indent="-28575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2 182,4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памятника ВОВ: "Мемориальный комплекс Воинам ВОВ"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Белокалитвинский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х.Ильинка, 25 м на восток от ул.Центральная д.18 – 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3 406,4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минитрактора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«Беларус-152»  и навесного оборудования для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Коксовского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с.п.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</a:p>
          <a:p>
            <a:pPr marL="285750" indent="-28575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1 379,0 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700808"/>
            <a:ext cx="439248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реализованные</a:t>
            </a:r>
          </a:p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2023 году: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земельного участка вокруг стелы «К.Марксу и Ф.Энгельсу», </a:t>
            </a:r>
          </a:p>
          <a:p>
            <a:pPr marL="285750" indent="-285750"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расположенному по адресу: г.Белая Калитва, 15м на восток от ул.Вокзальная, д.381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земельного участка, расположенной по адресу: г.Белая Калитва, ул.Чернышевского, 8в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земельного участка, расположенного  около ДК Шахтер по адресу: п.Горняцкий, ул.Дзержинского, 19 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мест (площадок) накопления твердых коммунальных отходов в р.п. Шолоховский, Белокалитвинского района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памятника ВОВ: Памятник «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Бадановскому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корпусу», расположенному по адресу: х.Ильинка, 24 м на север от ул.Центральная д.18</a:t>
            </a:r>
          </a:p>
        </p:txBody>
      </p:sp>
    </p:spTree>
    <p:extLst>
      <p:ext uri="{BB962C8B-B14F-4D97-AF65-F5344CB8AC3E}">
        <p14:creationId xmlns="" xmlns:p14="http://schemas.microsoft.com/office/powerpoint/2010/main" val="1649364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48680"/>
            <a:ext cx="8424936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Расходы на осуществление капитальных вложений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в объекты муниципальной собственности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Белокалитвинского района на 2024 год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179512" y="1484784"/>
            <a:ext cx="4320480" cy="7920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Реализация инициативных проектов –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7 746,0 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4644008" y="1484784"/>
            <a:ext cx="4320480" cy="7920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Разработка проектно-сметной документации  на рекультивацию –  8 712,7  тыс. рублей</a:t>
            </a:r>
            <a:endParaRPr lang="ru-RU" sz="1400" dirty="0"/>
          </a:p>
        </p:txBody>
      </p:sp>
      <p:sp>
        <p:nvSpPr>
          <p:cNvPr id="17" name="Багетная рамка 16"/>
          <p:cNvSpPr/>
          <p:nvPr/>
        </p:nvSpPr>
        <p:spPr>
          <a:xfrm>
            <a:off x="179512" y="6093296"/>
            <a:ext cx="4320480" cy="76470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библиотек–  807,1 тыс. рублей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4644008" y="4509120"/>
            <a:ext cx="4320480" cy="11521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Обновление материально-технической базы для формирования у обучающихся современных технологических и гуманитарных навыков–  4 763,2 тыс. рублей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4644008" y="2420888"/>
            <a:ext cx="4320480" cy="11521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Реализация мероприятий по модернизации школьных систем образования (капитальный ремонт  в МБОУ СОШ № 3 и  МБОУ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Богураевская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СОШ) –  118 311,9  тыс. рублей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179512" y="4581128"/>
            <a:ext cx="4320480" cy="136815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Разработка проектно-сметной документации  строительство и реконструкцию  объектов образования (МБДОУ ДС № 35 «Солнышко») –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4 988,9 тыс. рублей</a:t>
            </a:r>
            <a:endParaRPr lang="ru-RU" sz="1400" dirty="0"/>
          </a:p>
        </p:txBody>
      </p:sp>
      <p:sp>
        <p:nvSpPr>
          <p:cNvPr id="14" name="Багетная рамка 13"/>
          <p:cNvSpPr/>
          <p:nvPr/>
        </p:nvSpPr>
        <p:spPr>
          <a:xfrm>
            <a:off x="4644008" y="5777880"/>
            <a:ext cx="4320480" cy="10801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Государственная поддержка отрасли культуры  (приобретение музыкальных инструментов для музыкальных школ )–  10 257,4 тыс. рублей</a:t>
            </a:r>
            <a:endParaRPr lang="ru-RU" sz="1400" dirty="0"/>
          </a:p>
        </p:txBody>
      </p:sp>
      <p:sp>
        <p:nvSpPr>
          <p:cNvPr id="15" name="Багетная рамка 14"/>
          <p:cNvSpPr/>
          <p:nvPr/>
        </p:nvSpPr>
        <p:spPr>
          <a:xfrm>
            <a:off x="179512" y="3429000"/>
            <a:ext cx="4320480" cy="100811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Проектные и изыскательские работы по объекту «Капитальный ремонт стадиона «Калитва» – 6 628,7 тыс. рублей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179512" y="2420888"/>
            <a:ext cx="4320480" cy="86409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Ремонт, капитальный ремонт, содержание автомобильных дорог –  55 930,3 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агетная рамка 19"/>
          <p:cNvSpPr/>
          <p:nvPr/>
        </p:nvSpPr>
        <p:spPr>
          <a:xfrm>
            <a:off x="4644008" y="3717032"/>
            <a:ext cx="4320480" cy="6480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Снос расселенных аварийных домов –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80 068,5 тыс. рублей</a:t>
            </a:r>
            <a:endParaRPr lang="ru-RU" sz="1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5122" name="Picture 2" descr="C:\Users\Bud5\Desktop\nat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61928" cy="222458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059832" y="620688"/>
            <a:ext cx="608416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Национальный проект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«Культура»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Региональный проект «Культурная среда»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23528" y="2780928"/>
          <a:ext cx="864096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/>
                <a:gridCol w="24482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музыкальных инструментов для музыкальных школ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9 134,6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C:\Users\Bud5\Desktop\2016-11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861048"/>
            <a:ext cx="4968552" cy="2798951"/>
          </a:xfrm>
          <a:prstGeom prst="rect">
            <a:avLst/>
          </a:prstGeom>
          <a:noFill/>
        </p:spPr>
      </p:pic>
      <p:pic>
        <p:nvPicPr>
          <p:cNvPr id="6147" name="Picture 3" descr="C:\Users\Bud5\Desktop\unnam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512" y="4005065"/>
            <a:ext cx="3234895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07156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ОСНОВНЫЕ ПОДХОДЫ К ФОРМИРОВАНИЮ БЮДЖЕТА</a:t>
            </a:r>
            <a:endParaRPr lang="ru-RU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1484313"/>
            <a:ext cx="9144000" cy="648543"/>
          </a:xfrm>
          <a:solidFill>
            <a:schemeClr val="accent1">
              <a:lumMod val="75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Основные задачи и приоритетные направления бюджетной и налоговой политики Белокалитвинского района на 2024-2026 годы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294967295"/>
          </p:nvPr>
        </p:nvSpPr>
        <p:spPr>
          <a:xfrm>
            <a:off x="539552" y="2205038"/>
            <a:ext cx="8352928" cy="4032274"/>
          </a:xfrm>
        </p:spPr>
        <p:txBody>
          <a:bodyPr>
            <a:normAutofit fontScale="77500" lnSpcReduction="20000"/>
          </a:bodyPr>
          <a:lstStyle/>
          <a:p>
            <a:pPr marL="365125" indent="-3175">
              <a:buNone/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Приоритеты бюджетной политики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сбалансированности бюджета Белокалитвинского района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поручений Президента Российской Федерации по достижению целей национального развития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Приоритизация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повышение эффективности использования бюджетных средств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результатов реализации муниципальных программ Белокалитвинского района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внутреннего муниципального финансового контроля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финансовой помощи бюджетам, входящим в состав Белокалитвинского района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5122" name="Picture 2" descr="C:\Users\Bud5\Desktop\nat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61928" cy="222458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059832" y="620688"/>
            <a:ext cx="608416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Национальный проект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«Образование»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Региональный проект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«Патриотическое воспитание граждан Российской Федерации»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51520" y="4221088"/>
          <a:ext cx="864096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/>
                <a:gridCol w="24482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советника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7 348,3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C:\Users\Bud5\Desktop\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852936"/>
            <a:ext cx="4032448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5122" name="Picture 2" descr="C:\Users\Bud5\Desktop\nat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61928" cy="222458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059832" y="620688"/>
            <a:ext cx="608416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Национальный проект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«Демография»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Региональный проект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«Финансовая поддержка семей при рождении детей»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07504" y="2708920"/>
          <a:ext cx="885698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2625"/>
                <a:gridCol w="13743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22 149,9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мер социальной поддержки детей первого-второго года жизни из малоимущих семей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6 992,5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мер социальной поддержки малоимущих семей, имеющих детей и проживающих на территории Ростовской области, в виде предоставления регионального материнского капитала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14 879,1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мер социальной поддержки семей, имеющих детей и проживающих на территории Ростовской области, в виде ежемесячной денежной выплаты, назначаемой в случае рождения после 31 декабря 2012 года, но не позднее 31 декабря 2022 года третьего ребенка (родного, усыновленного) или последующих детей (родных, усыновленных) до достижения ребенком возраста трех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332,2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мер социальной поддержки беременных женщин из малоимущих семей, кормящих матерей и детей в возрасте до трех лет из малоимущих семей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631,8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Bud5\Desktop\StdmtOuCd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01984"/>
            <a:ext cx="1368152" cy="111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0" y="3933056"/>
            <a:ext cx="9144000" cy="10174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МЕЖБЮДЖЕТНЫЕ ТРАНСФЕРТЫ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5\Desktop\Новая папка\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2987824" cy="2160240"/>
          </a:xfrm>
          <a:prstGeom prst="rect">
            <a:avLst/>
          </a:prstGeom>
          <a:noFill/>
        </p:spPr>
      </p:pic>
      <p:pic>
        <p:nvPicPr>
          <p:cNvPr id="1027" name="Picture 3" descr="C:\Users\Bud5\Desktop\3844a6f239e86dbbe5334733a80589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3168352" cy="2160240"/>
          </a:xfrm>
          <a:prstGeom prst="rect">
            <a:avLst/>
          </a:prstGeom>
          <a:noFill/>
        </p:spPr>
      </p:pic>
      <p:pic>
        <p:nvPicPr>
          <p:cNvPr id="1028" name="Picture 4" descr="C:\Users\Bud5\Desktop\pogorelov-483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132856"/>
            <a:ext cx="3059832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48680"/>
            <a:ext cx="8424936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Объем межбюджетных трансфертов бюджетам поселений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в 2024 году, тыс. рублей 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расходов бюджета</a:t>
            </a: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</a:t>
            </a: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 год – 4 445 079,6 тыс.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1916832"/>
          <a:ext cx="91440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48680"/>
            <a:ext cx="8424936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Межбюджетные трансферты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 2024 году предусмотрены на:</a:t>
            </a: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323528" y="1556792"/>
          <a:ext cx="8568952" cy="511074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272808"/>
                <a:gridCol w="1296144"/>
              </a:tblGrid>
              <a:tr h="3600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  <a:endParaRPr lang="ru-RU" sz="2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0062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424 753,3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6477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 переселению граждан из многоквартирного аварийного жилищного фонда, признанного непригодным для проживания, аварийным и подлежащим сносу или </a:t>
                      </a:r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реконструкции,</a:t>
                      </a:r>
                      <a:r>
                        <a:rPr lang="ru-RU" sz="18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снос расселенных домов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276 342,3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8862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возмещение предприятиям жилищно-коммунального хозяйства части платы граждан за коммунальные услуги 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87 422,1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проведение ремонтов муниципальных бюджетных учреждений 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3 059,9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приобретение основных средств для учреждений культуры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реализация инициативных проектов 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7 746,0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мероприятий по ликвидации несанкционированных свалок в 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7 465,3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внутригородских, </a:t>
                      </a:r>
                      <a:r>
                        <a:rPr lang="ru-RU" sz="1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внутрипоселковых</a:t>
                      </a:r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автомобильных дорог 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39 669,7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16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поощрение победителей муниципального этапа областного конкурса "Лучшее территориальное общественное самоуправление в Ростовской области" 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48680"/>
            <a:ext cx="8424936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По итогам конкурса в 2023 году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«Лучшее территориальное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общественное самоуправление»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на премию победителям предусмотрены средства на 2024 год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0" y="2924944"/>
          <a:ext cx="914400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Bud5\Desktop\21951541841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4437112"/>
            <a:ext cx="4644008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6"/>
          <p:cNvSpPr>
            <a:spLocks noGrp="1"/>
          </p:cNvSpPr>
          <p:nvPr>
            <p:ph type="ctrTitle"/>
          </p:nvPr>
        </p:nvSpPr>
        <p:spPr>
          <a:xfrm>
            <a:off x="0" y="3933056"/>
            <a:ext cx="9144000" cy="101745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ОЦЕНКА ДЕЯТЕЛЬНОСТИ В ФИНАНСОВОЙ СФЕРЕ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Bud5\Desktop\ua8nAz3w-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2520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76672"/>
            <a:ext cx="8424936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Оценка долговой устойчивости Белокалитвинского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340768"/>
            <a:ext cx="8424936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Проводится Минфином Ростовской области с 1 января 2020 года в соответствии с Бюджетным кодексом РФ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(приказ министерства финансов Ростовской области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18.09.2023 № 262)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4355976" y="2780928"/>
          <a:ext cx="4655840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7504" y="2924944"/>
            <a:ext cx="5112568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err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Белокалитвинский</a:t>
            </a: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район относится к группе заемщиков с высоким уровнем долговой устойчивости </a:t>
            </a:r>
            <a:r>
              <a:rPr lang="ru-RU" sz="2000" b="1" u="sng" dirty="0" smtClean="0">
                <a:solidFill>
                  <a:srgbClr val="FF0000"/>
                </a:solidFill>
                <a:latin typeface="Arial Black" pitchFamily="34" charset="0"/>
              </a:rPr>
              <a:t>(группа А)</a:t>
            </a:r>
          </a:p>
          <a:p>
            <a:pPr algn="ctr"/>
            <a:endParaRPr lang="ru-RU" b="1" u="sng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оценка Минфина Ростовской области в 2023 году</a:t>
            </a:r>
          </a:p>
          <a:p>
            <a:pPr algn="ctr"/>
            <a:endParaRPr lang="ru-RU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прогноз на 2024 год (согласно параметрам бюджета)</a:t>
            </a: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Bud5\Desktop\change-clipart-1059698-Royalty-Free-Vector-Clip-Art-Illustration-Of-A-Blue-Coin-Pu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512168" cy="1532883"/>
          </a:xfrm>
          <a:prstGeom prst="rect">
            <a:avLst/>
          </a:prstGeom>
          <a:noFill/>
        </p:spPr>
      </p:pic>
      <p:pic>
        <p:nvPicPr>
          <p:cNvPr id="3074" name="Picture 2" descr="\\Bud1\документы самойлова новые\Финграмотность\2023\СОШ 3.jpg"/>
          <p:cNvPicPr>
            <a:picLocks noChangeAspect="1" noChangeArrowheads="1"/>
          </p:cNvPicPr>
          <p:nvPr/>
        </p:nvPicPr>
        <p:blipFill>
          <a:blip r:embed="rId3" cstate="print"/>
          <a:srcRect l="5263" t="12706" b="31604"/>
          <a:stretch>
            <a:fillRect/>
          </a:stretch>
        </p:blipFill>
        <p:spPr bwMode="auto">
          <a:xfrm>
            <a:off x="4716016" y="4581128"/>
            <a:ext cx="3132348" cy="2088232"/>
          </a:xfrm>
          <a:prstGeom prst="rect">
            <a:avLst/>
          </a:prstGeom>
          <a:noFill/>
        </p:spPr>
      </p:pic>
      <p:pic>
        <p:nvPicPr>
          <p:cNvPr id="3076" name="Picture 4" descr="\\Bud1\документы самойлова новые\Финграмотность\2023\IMG-20230414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564904"/>
            <a:ext cx="3312368" cy="23762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548680"/>
            <a:ext cx="80283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ФИНАНСОВАЯ ГРАМОТНОСТЬ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4221088"/>
            <a:ext cx="4536504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продолжится работа, начатая в 2022 году, по проведению в общеобразовательных учреждениях Белокалитвинского района открытых уроков по финансовой грамотности для школьников 3-11 классов с участием работников финансового управления Администрации Белокалитвинского района.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Bud1\документы самойлова новые\Финграмотность\фото 27.09.2022\МБОУ СОШ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8"/>
            <a:ext cx="3240360" cy="18722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1268760"/>
            <a:ext cx="4608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реализации                                                                                                                                                          </a:t>
            </a:r>
          </a:p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«дорожной карты» Стратегии повышения финансовой грамотности в Российской Федерации на 2017-2023 годы: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780928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 раздел </a:t>
            </a:r>
            <a:r>
              <a:rPr lang="ru-RU" sz="1600" b="1" u="sng" dirty="0" smtClean="0">
                <a:solidFill>
                  <a:srgbClr val="2FB1C3"/>
                </a:solidFill>
                <a:latin typeface="Times New Roman" pitchFamily="18" charset="0"/>
                <a:cs typeface="Times New Roman" pitchFamily="18" charset="0"/>
              </a:rPr>
              <a:t>«Содействие повышению уровня финансовой грамотности населения»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официальном сайте финансового управления Администрации Белокалитвинского района, на котором публикуется актуальная информация по вопросам финансовой грамотности;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1124744"/>
            <a:ext cx="8358247" cy="35855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100" b="1" cap="none" spc="50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Бюджет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 Белокалитвинского района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на 2024 год  и на плановый период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2025 и 2026 годов утвержден решением Собрания депутатов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Белокалитвинского района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 25.12.2023 №133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085184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Благодарим за внимание!</a:t>
            </a:r>
            <a:endParaRPr lang="ru-RU" sz="4400" b="1" dirty="0">
              <a:ln w="18000">
                <a:solidFill>
                  <a:schemeClr val="tx2"/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3" descr="C:\Users\Bud5\Desktop\photo-2-1536x15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5993904"/>
            <a:ext cx="864096" cy="8640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4048" y="6093296"/>
            <a:ext cx="41399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:</a:t>
            </a:r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</a:rPr>
              <a:t>//www.fin-bk.ru/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1317_b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3"/>
            <a:ext cx="1080120" cy="1260142"/>
          </a:xfrm>
          <a:prstGeom prst="bevel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75656" y="116632"/>
            <a:ext cx="748883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atin typeface="Arial Black" pitchFamily="34" charset="0"/>
              </a:rPr>
              <a:t>Финансовое управление</a:t>
            </a:r>
          </a:p>
          <a:p>
            <a:r>
              <a:rPr lang="ru-RU" sz="2000" dirty="0" smtClean="0">
                <a:latin typeface="Arial Black" pitchFamily="34" charset="0"/>
              </a:rPr>
              <a:t> Администрации</a:t>
            </a:r>
          </a:p>
          <a:p>
            <a:r>
              <a:rPr lang="ru-RU" sz="2000" dirty="0" smtClean="0">
                <a:latin typeface="Arial Black" pitchFamily="34" charset="0"/>
              </a:rPr>
              <a:t> Белокалитвинского района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856984" cy="17281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latin typeface="Arial Black" pitchFamily="34" charset="0"/>
                <a:cs typeface="Times New Roman" pitchFamily="18" charset="0"/>
              </a:rPr>
              <a:t>ПОКАЗАТЕЛИ ПРОГНОЗА 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latin typeface="Arial Black" pitchFamily="34" charset="0"/>
                <a:cs typeface="Times New Roman" pitchFamily="18" charset="0"/>
              </a:rPr>
              <a:t> СОЦИАЛЬНО-ЭКОНОМИЧЕСКОГО РАЗВИТИЯ 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latin typeface="Arial Black" pitchFamily="34" charset="0"/>
                <a:cs typeface="Times New Roman" pitchFamily="18" charset="0"/>
              </a:rPr>
              <a:t>БЕЛОКАЛИТВИНСКОГО РАЙОНА</a:t>
            </a:r>
            <a:endParaRPr lang="ru-RU" dirty="0">
              <a:ln w="10541" cmpd="sng">
                <a:noFill/>
                <a:prstDash val="solid"/>
              </a:ln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3926973"/>
              </p:ext>
            </p:extLst>
          </p:nvPr>
        </p:nvGraphicFramePr>
        <p:xfrm>
          <a:off x="179511" y="3284984"/>
          <a:ext cx="8712969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4191"/>
                <a:gridCol w="1518064"/>
                <a:gridCol w="910839"/>
                <a:gridCol w="910839"/>
                <a:gridCol w="819036"/>
              </a:tblGrid>
              <a:tr h="455164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Black" pitchFamily="34" charset="0"/>
                        </a:rPr>
                        <a:t>Показатель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Black" pitchFamily="34" charset="0"/>
                        </a:rPr>
                        <a:t>2023 оценка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Black" pitchFamily="34" charset="0"/>
                        </a:rPr>
                        <a:t>Прогноз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5164">
                <a:tc v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2024</a:t>
                      </a:r>
                      <a:endParaRPr lang="ru-RU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2025</a:t>
                      </a:r>
                      <a:endParaRPr lang="ru-RU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2026</a:t>
                      </a:r>
                      <a:endParaRPr lang="ru-RU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051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Численность постоянного населения (среднегодовая),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тыс. человек</a:t>
                      </a:r>
                      <a:endParaRPr lang="ru-RU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89,4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89,2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89,0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88,8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6746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Индекс потребительских цен (декабрь к декабрю), процентов</a:t>
                      </a:r>
                      <a:endParaRPr lang="ru-RU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107,5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105,4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103,6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104,0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7504" y="764704"/>
            <a:ext cx="8856984" cy="17281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latin typeface="Arial Black" pitchFamily="34" charset="0"/>
                <a:cs typeface="Times New Roman" pitchFamily="18" charset="0"/>
              </a:rPr>
              <a:t>ПОКАЗАТЕЛИ ПРОГНОЗА 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latin typeface="Arial Black" pitchFamily="34" charset="0"/>
                <a:cs typeface="Times New Roman" pitchFamily="18" charset="0"/>
              </a:rPr>
              <a:t> СОЦИАЛЬНО-ЭКОНОМИЧЕСКОГО РАЗВИТИЯ 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latin typeface="Arial Black" pitchFamily="34" charset="0"/>
                <a:cs typeface="Times New Roman" pitchFamily="18" charset="0"/>
              </a:rPr>
              <a:t>БЕЛОКАЛИТВИНСКОГО РАЙОНА</a:t>
            </a:r>
            <a:endParaRPr lang="ru-RU" dirty="0">
              <a:ln w="10541" cmpd="sng">
                <a:noFill/>
                <a:prstDash val="solid"/>
              </a:ln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4943418"/>
              </p:ext>
            </p:extLst>
          </p:nvPr>
        </p:nvGraphicFramePr>
        <p:xfrm>
          <a:off x="107504" y="2708921"/>
          <a:ext cx="8784976" cy="3742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4056"/>
                <a:gridCol w="3096344"/>
                <a:gridCol w="1728192"/>
                <a:gridCol w="1008112"/>
                <a:gridCol w="864096"/>
                <a:gridCol w="801564"/>
                <a:gridCol w="782612"/>
              </a:tblGrid>
              <a:tr h="322023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п/п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Единица измерения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оценка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2024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2025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2026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/>
                </a:tc>
              </a:tr>
              <a:tr h="366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1.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Фонд заработной платы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kern="1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</a:tr>
              <a:tr h="344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В действующих </a:t>
                      </a:r>
                      <a:r>
                        <a:rPr lang="ru-RU" sz="1200" kern="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ценах</a:t>
                      </a:r>
                      <a:r>
                        <a:rPr lang="ru-RU" sz="12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, всего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млн. рублей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9 067,6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9 684,2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10 313,7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10 994,4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</a:tr>
              <a:tr h="711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темп роста в действующих ценах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процентов к </a:t>
                      </a:r>
                      <a:r>
                        <a:rPr lang="ru-RU" sz="1200" kern="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предыдущему </a:t>
                      </a:r>
                      <a:r>
                        <a:rPr lang="ru-RU" sz="12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году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110,1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106,8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106,5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106,6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</a:tr>
              <a:tr h="519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2.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Прибыль прибыльных предприятий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</a:tr>
              <a:tr h="344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в действующих ценах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млн. рублей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7 645,5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8 004,8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8 437,0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8 909,5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</a:tr>
              <a:tr h="790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темп роста в действующих ценах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процентов к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предыдущему </a:t>
                      </a: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году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110,0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104,7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105,4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105,6</a:t>
                      </a:r>
                      <a:endParaRPr lang="ru-RU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6696744" cy="115212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ОСНОВНЫЕ ПАРАМЕТРЫ БЮДЖЕТА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itchFamily="18" charset="0"/>
              </a:rPr>
              <a:t> БЕЛОКАЛИТВИНСКОГО РАЙОНА</a:t>
            </a:r>
            <a:endParaRPr lang="ru-RU" dirty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6632"/>
            <a:ext cx="41764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 smtClean="0">
                <a:latin typeface="Arial Black" pitchFamily="34" charset="0"/>
              </a:rPr>
              <a:t>Финансовое управление</a:t>
            </a:r>
          </a:p>
          <a:p>
            <a:pPr algn="r"/>
            <a:r>
              <a:rPr lang="ru-RU" sz="1200" dirty="0" smtClean="0">
                <a:latin typeface="Arial Black" pitchFamily="34" charset="0"/>
              </a:rPr>
              <a:t> Администрации Белокалитвинского района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263691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1268760"/>
          <a:ext cx="8784977" cy="382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111"/>
                <a:gridCol w="1727112"/>
                <a:gridCol w="1583637"/>
                <a:gridCol w="1231796"/>
                <a:gridCol w="1368152"/>
                <a:gridCol w="1512169"/>
              </a:tblGrid>
              <a:tr h="590168"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доходы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Расходы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itchFamily="34" charset="0"/>
                        </a:rPr>
                        <a:t>Дефицит</a:t>
                      </a:r>
                      <a:r>
                        <a:rPr lang="ru-RU" sz="1400" baseline="0" dirty="0" smtClean="0">
                          <a:latin typeface="Arial Black" pitchFamily="34" charset="0"/>
                        </a:rPr>
                        <a:t> (-) </a:t>
                      </a:r>
                      <a:r>
                        <a:rPr lang="ru-RU" sz="1400" baseline="0" dirty="0" err="1" smtClean="0">
                          <a:latin typeface="Arial Black" pitchFamily="34" charset="0"/>
                        </a:rPr>
                        <a:t>профицит</a:t>
                      </a:r>
                      <a:r>
                        <a:rPr lang="ru-RU" sz="1400" baseline="0" dirty="0" smtClean="0">
                          <a:latin typeface="Arial Black" pitchFamily="34" charset="0"/>
                        </a:rPr>
                        <a:t> (+)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03245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Темп роста налоговых и неналоговых доходов, 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592 990,9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4 634 166,2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5 207 964,0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19 193,1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план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570 270,7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3 815 193,9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4 422 464,6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- 37 000,0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110,8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645 491,4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3 756 588,2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4 445 079,6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-43 000,0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654 933,9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3 431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4 072 003,4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14 400,0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план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689 190,3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3 005 666,0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3 680 456,3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14 400,0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24328" y="908720"/>
            <a:ext cx="14401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5157192"/>
            <a:ext cx="871296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Планируется рост налоговых и неналоговых доходов бюджета Белокалитвинского района по сравнению с предыдущим годом:</a:t>
            </a:r>
          </a:p>
          <a:p>
            <a:pPr algn="ctr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10,8 %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в 2024 году на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1,5 %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в 2025 году на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5,2 %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в 2026 году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</TotalTime>
  <Words>4225</Words>
  <Application>Microsoft Office PowerPoint</Application>
  <PresentationFormat>Экран (4:3)</PresentationFormat>
  <Paragraphs>997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Открытая</vt:lpstr>
      <vt:lpstr>БЮДЖЕТ ДЛЯ ГРАЖДАН Бюджет  Белокалитвинского района  на 2024 год и на плановый период 2025 и 2026 годов </vt:lpstr>
      <vt:lpstr>Уважаемые жители Белокалитвинского района</vt:lpstr>
      <vt:lpstr>Глоссарий</vt:lpstr>
      <vt:lpstr>Белокалитвинский район</vt:lpstr>
      <vt:lpstr>ОСНОВНЫЕ ПОДХОДЫ К ФОРМИРОВАНИЮ БЮДЖЕТА</vt:lpstr>
      <vt:lpstr>ОСНОВНЫЕ ПОДХОДЫ К ФОРМИРОВАНИЮ БЮДЖЕТА</vt:lpstr>
      <vt:lpstr>Слайд 7</vt:lpstr>
      <vt:lpstr>Слайд 8</vt:lpstr>
      <vt:lpstr>Слайд 9</vt:lpstr>
      <vt:lpstr>Слайд 10</vt:lpstr>
      <vt:lpstr>Слайд 11</vt:lpstr>
      <vt:lpstr>ДОХОДЫ БЮДЖЕТА</vt:lpstr>
      <vt:lpstr>Слайд 13</vt:lpstr>
      <vt:lpstr>Слайд 14</vt:lpstr>
      <vt:lpstr>Слайд 15</vt:lpstr>
      <vt:lpstr>Слайд 16</vt:lpstr>
      <vt:lpstr>Слайд 17</vt:lpstr>
      <vt:lpstr>РАСХОДЫ БЮДЖЕТА</vt:lpstr>
      <vt:lpstr>Слайд 19</vt:lpstr>
      <vt:lpstr>Слайд 20</vt:lpstr>
      <vt:lpstr>Слайд 21</vt:lpstr>
      <vt:lpstr>Слайд 22</vt:lpstr>
      <vt:lpstr>Слайд 23</vt:lpstr>
      <vt:lpstr>Слайд 24</vt:lpstr>
      <vt:lpstr>ОБРАЗОВАНИЕ</vt:lpstr>
      <vt:lpstr> </vt:lpstr>
      <vt:lpstr>Слайд 27</vt:lpstr>
      <vt:lpstr>Слайд 28</vt:lpstr>
      <vt:lpstr> </vt:lpstr>
      <vt:lpstr> </vt:lpstr>
      <vt:lpstr> </vt:lpstr>
      <vt:lpstr>КУЛЬТУРА</vt:lpstr>
      <vt:lpstr>Слайд 33</vt:lpstr>
      <vt:lpstr>Расходы на повышение оплаты труда работникам учреждений культуры в 2024 году</vt:lpstr>
      <vt:lpstr>Ежегодные мероприятия в сфере культуры на 2024 год</vt:lpstr>
      <vt:lpstr>ЗДРАВООХРАНЕНИЕ</vt:lpstr>
      <vt:lpstr>Слайд 37</vt:lpstr>
      <vt:lpstr>Слайд 38</vt:lpstr>
      <vt:lpstr>СОЦИАЛЬНАЯ ПОЛИТИКА</vt:lpstr>
      <vt:lpstr>Слайд 40</vt:lpstr>
      <vt:lpstr>Слайд 41</vt:lpstr>
      <vt:lpstr>Слайд 42</vt:lpstr>
      <vt:lpstr>ФИЗИЧЕСКАЯ КУЛЬТУРА И СПОРТ</vt:lpstr>
      <vt:lpstr>Слайд 44</vt:lpstr>
      <vt:lpstr>ЗАЩИТА ОТ ЧРЕЗВАЧАЙНЫХ СИТУАЦИЙ</vt:lpstr>
      <vt:lpstr>Слайд 46</vt:lpstr>
      <vt:lpstr>Слайд 47</vt:lpstr>
      <vt:lpstr>НАЦИОНАЛЬНАЯ ЭКОНОМИКА</vt:lpstr>
      <vt:lpstr>Слайд 49</vt:lpstr>
      <vt:lpstr>Слайд 50</vt:lpstr>
      <vt:lpstr>Слайд 51</vt:lpstr>
      <vt:lpstr>ЖИЛИЩНО-КОММУНАЛЬНОЕ ХОЗЯЙСТВО</vt:lpstr>
      <vt:lpstr>Слайд 53</vt:lpstr>
      <vt:lpstr>Переселение граждан из аварийного и  ветхого жилищного фонда</vt:lpstr>
      <vt:lpstr>Реализация мероприятий по сносу расселенных аварийных домов в Белокалитвинском районе</vt:lpstr>
      <vt:lpstr>Инициативное бюджетирование – форма непосредственного участия жителей в решении вопросов местного значения</vt:lpstr>
      <vt:lpstr>Инициативное бюджетирование – форма непосредственного участия жителей в решении вопросов местного значения</vt:lpstr>
      <vt:lpstr>Слайд 58</vt:lpstr>
      <vt:lpstr>Слайд 59</vt:lpstr>
      <vt:lpstr>Слайд 60</vt:lpstr>
      <vt:lpstr>Слайд 61</vt:lpstr>
      <vt:lpstr>МЕЖБЮДЖЕТНЫЕ ТРАНСФЕРТЫ</vt:lpstr>
      <vt:lpstr>Слайд 63</vt:lpstr>
      <vt:lpstr>Слайд 64</vt:lpstr>
      <vt:lpstr>Слайд 65</vt:lpstr>
      <vt:lpstr>ОЦЕНКА ДЕЯТЕЛЬНОСТИ В ФИНАНСОВОЙ СФЕРЕ</vt:lpstr>
      <vt:lpstr>Слайд 67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Bud5</dc:creator>
  <cp:lastModifiedBy>Bud5</cp:lastModifiedBy>
  <cp:revision>406</cp:revision>
  <dcterms:created xsi:type="dcterms:W3CDTF">2023-11-15T09:40:29Z</dcterms:created>
  <dcterms:modified xsi:type="dcterms:W3CDTF">2024-01-18T07:39:19Z</dcterms:modified>
</cp:coreProperties>
</file>